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5"/>
  </p:notesMasterIdLst>
  <p:sldIdLst>
    <p:sldId id="263" r:id="rId2"/>
    <p:sldId id="264" r:id="rId3"/>
    <p:sldId id="265" r:id="rId4"/>
  </p:sldIdLst>
  <p:sldSz cx="9906000" cy="6858000" type="A4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D9B"/>
    <a:srgbClr val="2CBCE3"/>
    <a:srgbClr val="EFEFEF"/>
    <a:srgbClr val="8CA62E"/>
    <a:srgbClr val="0E6F31"/>
    <a:srgbClr val="E85120"/>
    <a:srgbClr val="921844"/>
    <a:srgbClr val="F0A000"/>
    <a:srgbClr val="656668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/>
    <p:restoredTop sz="94658"/>
  </p:normalViewPr>
  <p:slideViewPr>
    <p:cSldViewPr snapToGrid="0" snapToObjects="1">
      <p:cViewPr varScale="1">
        <p:scale>
          <a:sx n="95" d="100"/>
          <a:sy n="95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2A95-1E55-469A-A304-430538C34CBB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AD5D1-3916-44CA-AF02-97076CA8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CABF58-FD21-1C95-4B0C-236C2610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F6E652C-9D73-13BB-E834-FE0D287DC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0C7E063-7D38-6CB3-808B-0292B3F2F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8BAB08-BCFF-2505-4EC3-64E45CEBC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7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BE19B7-7C88-6360-7873-52D184BA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324101B-BF75-099E-95B0-4F2935F50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6131E05-DFB3-FBBC-A50A-09D4E2F09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5624DC-BC45-5E65-C569-7BA038684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7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42510B-0240-AAA8-CA57-26A7DACB9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0F345FA-482C-0FF5-9A87-4FD152223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544CA12-3DE4-D3C9-1E21-7670B8C83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076E9E-BA9B-BAEF-6ECD-AB2176A67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2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6257-F35A-464B-8E05-18A3B2E389FE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E9FA3C3-E1F2-969F-DF8F-FD8BF641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982D749-8E71-F772-DA10-0B47037EE003}"/>
              </a:ext>
            </a:extLst>
          </p:cNvPr>
          <p:cNvSpPr/>
          <p:nvPr/>
        </p:nvSpPr>
        <p:spPr>
          <a:xfrm>
            <a:off x="5285017" y="4188272"/>
            <a:ext cx="2343637" cy="17851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GB" sz="900" b="1" dirty="0">
                <a:solidFill>
                  <a:srgbClr val="E85120"/>
                </a:solidFill>
                <a:effectLst/>
              </a:rPr>
              <a:t>MONDAY</a:t>
            </a:r>
            <a:r>
              <a:rPr lang="en-GB" sz="900" b="1" dirty="0">
                <a:solidFill>
                  <a:srgbClr val="F0A000"/>
                </a:solidFill>
                <a:effectLst/>
              </a:rPr>
              <a:t> </a:t>
            </a:r>
            <a:r>
              <a:rPr lang="en-GB" sz="900" b="1" dirty="0">
                <a:solidFill>
                  <a:srgbClr val="A8C757"/>
                </a:solidFill>
                <a:effectLst/>
              </a:rPr>
              <a:t/>
            </a:r>
            <a:br>
              <a:rPr lang="en-GB" sz="900" b="1" dirty="0">
                <a:solidFill>
                  <a:srgbClr val="A8C757"/>
                </a:solidFill>
                <a:effectLst/>
              </a:rPr>
            </a:br>
            <a:r>
              <a:rPr lang="en-GB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Double Chocolate Pudding 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9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G,E,Mk,So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GB" sz="900" b="1" dirty="0">
                <a:solidFill>
                  <a:srgbClr val="E85120"/>
                </a:solidFill>
              </a:rPr>
              <a:t>TUESDAY</a:t>
            </a:r>
            <a:r>
              <a:rPr lang="en-GB" sz="900" b="1" dirty="0">
                <a:solidFill>
                  <a:srgbClr val="F0A000"/>
                </a:solidFill>
              </a:rPr>
              <a:t> </a:t>
            </a:r>
          </a:p>
          <a:p>
            <a:pPr algn="ctr">
              <a:buNone/>
            </a:pPr>
            <a:r>
              <a:rPr lang="en-GB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Berry Flapjack Crumble</a:t>
            </a:r>
            <a:r>
              <a:rPr lang="en-GB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GB" sz="900" b="1" dirty="0">
                <a:solidFill>
                  <a:srgbClr val="E85120"/>
                </a:solidFill>
              </a:rPr>
              <a:t>WEDNESDAY</a:t>
            </a:r>
            <a:r>
              <a:rPr lang="en-GB" sz="900" b="1" dirty="0">
                <a:solidFill>
                  <a:srgbClr val="F0A000"/>
                </a:solidFill>
              </a:rPr>
              <a:t>  </a:t>
            </a:r>
          </a:p>
          <a:p>
            <a:pPr algn="ctr">
              <a:buNone/>
            </a:pPr>
            <a:r>
              <a:rPr lang="en-GB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Toffee &amp; Banana Cake</a:t>
            </a:r>
            <a:r>
              <a:rPr lang="en-GB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9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G,E,Mk,So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GB" sz="900" b="1" dirty="0">
                <a:solidFill>
                  <a:srgbClr val="E85120"/>
                </a:solidFill>
              </a:rPr>
              <a:t>THURSDAY</a:t>
            </a:r>
            <a:endParaRPr lang="en-GB" sz="900" dirty="0">
              <a:solidFill>
                <a:srgbClr val="E85120"/>
              </a:solidFill>
            </a:endParaRPr>
          </a:p>
          <a:p>
            <a:pPr algn="ctr">
              <a:buNone/>
            </a:pPr>
            <a:r>
              <a:rPr lang="en-GB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Lemon &amp; Blueberry Sponge 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(G,E)</a:t>
            </a: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GB" sz="900" b="1" dirty="0">
                <a:solidFill>
                  <a:srgbClr val="E85120"/>
                </a:solidFill>
              </a:rPr>
              <a:t>FRIDAY</a:t>
            </a:r>
            <a:r>
              <a:rPr lang="en-GB" sz="900" b="1" dirty="0">
                <a:solidFill>
                  <a:srgbClr val="F0A000"/>
                </a:solidFill>
              </a:rPr>
              <a:t> </a:t>
            </a:r>
          </a:p>
          <a:p>
            <a:pPr algn="ctr">
              <a:buNone/>
            </a:pPr>
            <a:r>
              <a:rPr lang="en-GB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Sticky </a:t>
            </a:r>
            <a:r>
              <a:rPr lang="en-GB" sz="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Ginger Cake</a:t>
            </a:r>
            <a:r>
              <a:rPr lang="en-GB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9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G,E,Mk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0BEC08B-A2E8-563D-94DD-D0E01119B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92765"/>
              </p:ext>
            </p:extLst>
          </p:nvPr>
        </p:nvGraphicFramePr>
        <p:xfrm>
          <a:off x="160465" y="1524000"/>
          <a:ext cx="7509010" cy="21937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xmlns="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4258597084"/>
                    </a:ext>
                  </a:extLst>
                </a:gridCol>
              </a:tblGrid>
              <a:tr h="2193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Stir-Fry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Teriyaki Eat Curious Stir Fry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Soy &amp; Ginger Noodles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E,G,So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Chinese Leaf &amp; Cabbage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Cottage Pie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Ce,G,Mk,So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Vegetarian</a:t>
                      </a:r>
                      <a:r>
                        <a:rPr lang="en-GB" sz="9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Cottage Pie</a:t>
                      </a:r>
                      <a:r>
                        <a:rPr lang="en-GB" sz="9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Ce,So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Peas</a:t>
                      </a:r>
                      <a:r>
                        <a:rPr lang="en-GB" sz="9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and Sweetcorn</a:t>
                      </a: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 </a:t>
                      </a: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Roast Turkey with Stuffing &amp; Herb Gravy 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Creamy Butternut &amp; Vegetable Pie With Crunchy Crust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GB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G,Mk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Crunchy Roast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Savoy Cabbage &amp; Carrots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Jamaican Jerk Chicken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with Jerk Gravy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Jamaican Jerk Eat Curious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with Jerk Gravy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Coconut Rice &amp; Peas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Caribbean Coleslaw 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E,Mk,So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Battered Fish Fillet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(G,F)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Crispy Chicken Tenders 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G,Ce,Mk,Mu,So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Cheese &amp; Onion Pasty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G,Mk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Chips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Peas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59442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119969-9F46-D2E2-B6AA-7417F7FBA0B7}"/>
              </a:ext>
            </a:extLst>
          </p:cNvPr>
          <p:cNvSpPr txBox="1"/>
          <p:nvPr/>
        </p:nvSpPr>
        <p:spPr>
          <a:xfrm>
            <a:off x="1758530" y="360776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921844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43F476-FB9C-9688-8A52-AC34689A7A0B}"/>
              </a:ext>
            </a:extLst>
          </p:cNvPr>
          <p:cNvSpPr txBox="1"/>
          <p:nvPr/>
        </p:nvSpPr>
        <p:spPr>
          <a:xfrm>
            <a:off x="2975882" y="4538484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£1.60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F6F79E-6489-6EC0-FC7A-221989209209}"/>
              </a:ext>
            </a:extLst>
          </p:cNvPr>
          <p:cNvSpPr txBox="1"/>
          <p:nvPr/>
        </p:nvSpPr>
        <p:spPr>
          <a:xfrm>
            <a:off x="2598948" y="369406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£1.60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415CF5-9119-0DF8-19AB-C25DEFC23320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921844"/>
                </a:solidFill>
              </a:rPr>
              <a:t>Only £2.40</a:t>
            </a:r>
            <a:endParaRPr lang="en-GB" sz="2400" b="1" dirty="0">
              <a:solidFill>
                <a:srgbClr val="921844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06D24B31-2C34-2AFB-57DD-5238AE81A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34439"/>
              </p:ext>
            </p:extLst>
          </p:nvPr>
        </p:nvGraphicFramePr>
        <p:xfrm>
          <a:off x="179613" y="5139416"/>
          <a:ext cx="4474029" cy="112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813">
                  <a:extLst>
                    <a:ext uri="{9D8B030D-6E8A-4147-A177-3AD203B41FA5}">
                      <a16:colId xmlns:a16="http://schemas.microsoft.com/office/drawing/2014/main" xmlns="" val="2420446914"/>
                    </a:ext>
                  </a:extLst>
                </a:gridCol>
                <a:gridCol w="937969">
                  <a:extLst>
                    <a:ext uri="{9D8B030D-6E8A-4147-A177-3AD203B41FA5}">
                      <a16:colId xmlns:a16="http://schemas.microsoft.com/office/drawing/2014/main" xmlns="" val="80891071"/>
                    </a:ext>
                  </a:extLst>
                </a:gridCol>
                <a:gridCol w="897269">
                  <a:extLst>
                    <a:ext uri="{9D8B030D-6E8A-4147-A177-3AD203B41FA5}">
                      <a16:colId xmlns:a16="http://schemas.microsoft.com/office/drawing/2014/main" xmlns="" val="39324784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81936903"/>
                    </a:ext>
                  </a:extLst>
                </a:gridCol>
                <a:gridCol w="873578">
                  <a:extLst>
                    <a:ext uri="{9D8B030D-6E8A-4147-A177-3AD203B41FA5}">
                      <a16:colId xmlns:a16="http://schemas.microsoft.com/office/drawing/2014/main" xmlns="" val="480687640"/>
                    </a:ext>
                  </a:extLst>
                </a:gridCol>
              </a:tblGrid>
              <a:tr h="1123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Pizza Panini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G,Mk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Mexican</a:t>
                      </a:r>
                      <a:r>
                        <a:rPr lang="en-GB" sz="9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Chicken Panini</a:t>
                      </a: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G,Mk,So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Jamaican </a:t>
                      </a:r>
                      <a:r>
                        <a:rPr lang="en-GB" sz="9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pattie</a:t>
                      </a:r>
                      <a:endParaRPr lang="en-GB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Cheesy</a:t>
                      </a:r>
                      <a:r>
                        <a:rPr lang="en-GB" sz="9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BBQ Loaded Fries with Crispy Onions</a:t>
                      </a: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G,Mk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Margarit</a:t>
                      </a:r>
                      <a:r>
                        <a:rPr lang="en-GB" sz="9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 Pizza </a:t>
                      </a:r>
                      <a:r>
                        <a:rPr lang="en-GB" sz="9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9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G,Mk,So</a:t>
                      </a:r>
                      <a:r>
                        <a:rPr lang="en-GB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4839844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4ECA52-6459-FDD7-9BD8-A1F78BA0F2C8}"/>
              </a:ext>
            </a:extLst>
          </p:cNvPr>
          <p:cNvSpPr txBox="1"/>
          <p:nvPr/>
        </p:nvSpPr>
        <p:spPr>
          <a:xfrm>
            <a:off x="6248105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FISH</a:t>
            </a:r>
            <a:r>
              <a:rPr lang="en-GB" sz="850" b="1" dirty="0">
                <a:solidFill>
                  <a:srgbClr val="F0A000"/>
                </a:solidFill>
              </a:rPr>
              <a:t> &amp; CHIP SHOP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5AE3B4B-A51E-0626-999A-23528269E406}"/>
              </a:ext>
            </a:extLst>
          </p:cNvPr>
          <p:cNvSpPr txBox="1"/>
          <p:nvPr/>
        </p:nvSpPr>
        <p:spPr>
          <a:xfrm>
            <a:off x="162669" y="955635"/>
            <a:ext cx="1497688" cy="236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ORIENTAL FLAVOURS</a:t>
            </a:r>
            <a:endParaRPr lang="en-GB" sz="850" b="1" dirty="0">
              <a:solidFill>
                <a:srgbClr val="F0A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AA6229-D8F5-F455-E608-68E5BD430CB4}"/>
              </a:ext>
            </a:extLst>
          </p:cNvPr>
          <p:cNvSpPr txBox="1"/>
          <p:nvPr/>
        </p:nvSpPr>
        <p:spPr>
          <a:xfrm>
            <a:off x="1801851" y="955635"/>
            <a:ext cx="1228267" cy="236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F0A000"/>
                </a:solidFill>
              </a:rPr>
              <a:t>HOME COMFORTS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CD1C806-5949-F7F4-BDF2-AE3336AB319D}"/>
              </a:ext>
            </a:extLst>
          </p:cNvPr>
          <p:cNvSpPr txBox="1"/>
          <p:nvPr/>
        </p:nvSpPr>
        <p:spPr>
          <a:xfrm>
            <a:off x="3269796" y="959226"/>
            <a:ext cx="1307009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ROAST</a:t>
            </a:r>
            <a:endParaRPr lang="en-GB" sz="850" b="1" dirty="0">
              <a:solidFill>
                <a:srgbClr val="F0A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11648F-BFCC-C8D5-6643-364F8341EE48}"/>
              </a:ext>
            </a:extLst>
          </p:cNvPr>
          <p:cNvSpPr txBox="1"/>
          <p:nvPr/>
        </p:nvSpPr>
        <p:spPr>
          <a:xfrm>
            <a:off x="4745808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TASTE OF JAMAICA </a:t>
            </a:r>
            <a:endParaRPr lang="en-GB" sz="850" b="1" dirty="0">
              <a:solidFill>
                <a:srgbClr val="F0A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61F977-B5EF-971E-17A4-0EA546D727A8}"/>
              </a:ext>
            </a:extLst>
          </p:cNvPr>
          <p:cNvSpPr/>
          <p:nvPr/>
        </p:nvSpPr>
        <p:spPr>
          <a:xfrm>
            <a:off x="7721145" y="4124345"/>
            <a:ext cx="2184856" cy="23391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900" b="1" dirty="0">
                <a:solidFill>
                  <a:srgbClr val="E85120"/>
                </a:solidFill>
                <a:effectLst/>
              </a:rPr>
              <a:t>MONDAY</a:t>
            </a:r>
            <a:r>
              <a:rPr lang="en-GB" sz="900" b="1" dirty="0">
                <a:solidFill>
                  <a:srgbClr val="F0A000"/>
                </a:solidFill>
                <a:effectLst/>
              </a:rPr>
              <a:t> </a:t>
            </a:r>
            <a:r>
              <a:rPr lang="en-GB" sz="900" b="1" dirty="0">
                <a:solidFill>
                  <a:srgbClr val="A8C757"/>
                </a:solidFill>
                <a:effectLst/>
              </a:rPr>
              <a:t/>
            </a:r>
            <a:br>
              <a:rPr lang="en-GB" sz="900" b="1" dirty="0">
                <a:solidFill>
                  <a:srgbClr val="A8C757"/>
                </a:solidFill>
                <a:effectLst/>
              </a:rPr>
            </a:br>
            <a:r>
              <a:rPr lang="en-GB" sz="900" dirty="0">
                <a:solidFill>
                  <a:schemeClr val="bg1"/>
                </a:solidFill>
              </a:rPr>
              <a:t>Tomato and Basil Sauce </a:t>
            </a:r>
            <a:r>
              <a:rPr lang="en-GB" sz="900" b="1" dirty="0">
                <a:solidFill>
                  <a:schemeClr val="bg1"/>
                </a:solidFill>
              </a:rPr>
              <a:t>(G), </a:t>
            </a:r>
            <a:r>
              <a:rPr lang="en-GB" sz="900" dirty="0">
                <a:solidFill>
                  <a:schemeClr val="bg1"/>
                </a:solidFill>
              </a:rPr>
              <a:t>Macaroni Cheese </a:t>
            </a:r>
            <a:r>
              <a:rPr lang="en-GB" sz="900" b="1" dirty="0">
                <a:solidFill>
                  <a:schemeClr val="bg1"/>
                </a:solidFill>
              </a:rPr>
              <a:t>(</a:t>
            </a:r>
            <a:r>
              <a:rPr lang="en-GB" sz="900" b="1" dirty="0" err="1">
                <a:solidFill>
                  <a:schemeClr val="bg1"/>
                </a:solidFill>
              </a:rPr>
              <a:t>G,Mk</a:t>
            </a:r>
            <a:r>
              <a:rPr lang="en-GB" sz="900" b="1" dirty="0">
                <a:solidFill>
                  <a:schemeClr val="bg1"/>
                </a:solidFill>
              </a:rPr>
              <a:t>)</a:t>
            </a:r>
            <a:endParaRPr lang="en-GB" sz="9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900" b="1" dirty="0">
                <a:solidFill>
                  <a:srgbClr val="E85120"/>
                </a:solidFill>
              </a:rPr>
              <a:t>TUESDAY</a:t>
            </a:r>
            <a:endParaRPr lang="en-GB" sz="900" dirty="0">
              <a:solidFill>
                <a:srgbClr val="E85120"/>
              </a:solidFill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Tomato and Basil Sauce </a:t>
            </a:r>
            <a:r>
              <a:rPr lang="en-GB" sz="900" b="1" dirty="0">
                <a:solidFill>
                  <a:schemeClr val="bg1"/>
                </a:solidFill>
              </a:rPr>
              <a:t>(G), </a:t>
            </a:r>
            <a:r>
              <a:rPr lang="en-GB" sz="900" dirty="0">
                <a:solidFill>
                  <a:schemeClr val="bg1"/>
                </a:solidFill>
              </a:rPr>
              <a:t>Cheese and Tomato Pasta Bake (</a:t>
            </a:r>
            <a:r>
              <a:rPr lang="en-GB" sz="900" dirty="0" err="1">
                <a:solidFill>
                  <a:schemeClr val="bg1"/>
                </a:solidFill>
              </a:rPr>
              <a:t>G,Mk</a:t>
            </a:r>
            <a:r>
              <a:rPr lang="en-GB" sz="900" dirty="0">
                <a:solidFill>
                  <a:schemeClr val="bg1"/>
                </a:solidFill>
              </a:rPr>
              <a:t>)</a:t>
            </a:r>
            <a:endParaRPr lang="en-GB" sz="9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900" b="1" dirty="0">
                <a:solidFill>
                  <a:srgbClr val="E85120"/>
                </a:solidFill>
              </a:rPr>
              <a:t>WEDNESDAY</a:t>
            </a:r>
            <a:endParaRPr lang="en-GB" sz="900" dirty="0">
              <a:solidFill>
                <a:srgbClr val="E85120"/>
              </a:solidFill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Tomato and Basil Sauce </a:t>
            </a:r>
            <a:r>
              <a:rPr lang="en-GB" sz="900" b="1" dirty="0">
                <a:solidFill>
                  <a:schemeClr val="bg1"/>
                </a:solidFill>
              </a:rPr>
              <a:t>(G), </a:t>
            </a:r>
            <a:r>
              <a:rPr lang="en-GB" sz="900" dirty="0">
                <a:solidFill>
                  <a:schemeClr val="bg1"/>
                </a:solidFill>
              </a:rPr>
              <a:t>Bolognaise </a:t>
            </a:r>
            <a:r>
              <a:rPr lang="en-GB" sz="900" b="1" dirty="0">
                <a:solidFill>
                  <a:schemeClr val="bg1"/>
                </a:solidFill>
              </a:rPr>
              <a:t>(G)</a:t>
            </a:r>
          </a:p>
          <a:p>
            <a:pPr algn="ctr">
              <a:spcBef>
                <a:spcPts val="600"/>
              </a:spcBef>
            </a:pPr>
            <a:r>
              <a:rPr lang="en-GB" sz="900" b="1" dirty="0">
                <a:solidFill>
                  <a:srgbClr val="E85120"/>
                </a:solidFill>
              </a:rPr>
              <a:t>THURSDAY</a:t>
            </a:r>
            <a:endParaRPr lang="en-GB" sz="900" dirty="0">
              <a:solidFill>
                <a:srgbClr val="E85120"/>
              </a:solidFill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Tomato and Basil Sauce </a:t>
            </a:r>
            <a:r>
              <a:rPr lang="en-GB" sz="900" b="1" dirty="0">
                <a:solidFill>
                  <a:schemeClr val="bg1"/>
                </a:solidFill>
              </a:rPr>
              <a:t>(G), </a:t>
            </a:r>
            <a:r>
              <a:rPr lang="en-GB" sz="900" dirty="0">
                <a:solidFill>
                  <a:schemeClr val="bg1"/>
                </a:solidFill>
              </a:rPr>
              <a:t>Macaroni Cheese </a:t>
            </a:r>
            <a:r>
              <a:rPr lang="en-GB" sz="900" b="1" dirty="0">
                <a:solidFill>
                  <a:schemeClr val="bg1"/>
                </a:solidFill>
              </a:rPr>
              <a:t>(</a:t>
            </a:r>
            <a:r>
              <a:rPr lang="en-GB" sz="900" b="1" dirty="0" err="1">
                <a:solidFill>
                  <a:schemeClr val="bg1"/>
                </a:solidFill>
              </a:rPr>
              <a:t>G,Mk</a:t>
            </a:r>
            <a:r>
              <a:rPr lang="en-GB" sz="900" b="1" dirty="0">
                <a:solidFill>
                  <a:schemeClr val="bg1"/>
                </a:solidFill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en-GB" sz="900" b="1" dirty="0">
                <a:solidFill>
                  <a:srgbClr val="E85120"/>
                </a:solidFill>
              </a:rPr>
              <a:t>FRIDAY</a:t>
            </a:r>
            <a:endParaRPr lang="en-GB" sz="900" dirty="0">
              <a:solidFill>
                <a:srgbClr val="E85120"/>
              </a:solidFill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Tomato and Basil Sauce (G)</a:t>
            </a:r>
          </a:p>
          <a:p>
            <a:pPr algn="ctr">
              <a:buNone/>
            </a:pP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595A24-AF6C-1E96-A074-1C13E2842E62}"/>
              </a:ext>
            </a:extLst>
          </p:cNvPr>
          <p:cNvSpPr txBox="1"/>
          <p:nvPr/>
        </p:nvSpPr>
        <p:spPr>
          <a:xfrm>
            <a:off x="4861832" y="126185"/>
            <a:ext cx="15150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>
                <a:solidFill>
                  <a:srgbClr val="921844"/>
                </a:solidFill>
              </a:rPr>
              <a:t>01/09/25,22/09/25</a:t>
            </a:r>
          </a:p>
          <a:p>
            <a:pPr algn="r"/>
            <a:r>
              <a:rPr lang="en-US" sz="1050" b="1" i="1" dirty="0">
                <a:solidFill>
                  <a:srgbClr val="921844"/>
                </a:solidFill>
              </a:rPr>
              <a:t>20/10/25,17/11/25</a:t>
            </a:r>
          </a:p>
          <a:p>
            <a:pPr algn="r"/>
            <a:r>
              <a:rPr lang="en-US" sz="1050" b="1" i="1" dirty="0">
                <a:solidFill>
                  <a:srgbClr val="921844"/>
                </a:solidFill>
              </a:rPr>
              <a:t>08/12/25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5583C3-4AE1-CC4E-9B5E-9E7650084F6E}"/>
              </a:ext>
            </a:extLst>
          </p:cNvPr>
          <p:cNvSpPr txBox="1"/>
          <p:nvPr/>
        </p:nvSpPr>
        <p:spPr>
          <a:xfrm>
            <a:off x="5669314" y="6017466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£1.60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ED5762-3B11-3011-C448-2537E0CC4794}"/>
              </a:ext>
            </a:extLst>
          </p:cNvPr>
          <p:cNvSpPr txBox="1"/>
          <p:nvPr/>
        </p:nvSpPr>
        <p:spPr>
          <a:xfrm>
            <a:off x="8026052" y="642606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1"/>
                </a:solidFill>
              </a:rPr>
              <a:t>From £1.60</a:t>
            </a:r>
          </a:p>
        </p:txBody>
      </p:sp>
    </p:spTree>
    <p:extLst>
      <p:ext uri="{BB962C8B-B14F-4D97-AF65-F5344CB8AC3E}">
        <p14:creationId xmlns:p14="http://schemas.microsoft.com/office/powerpoint/2010/main" val="116629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6011B67-E5A7-4330-CDE4-738F18495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DAA0DE-6334-3703-D49C-77DBDA37F4C5}"/>
              </a:ext>
            </a:extLst>
          </p:cNvPr>
          <p:cNvSpPr/>
          <p:nvPr/>
        </p:nvSpPr>
        <p:spPr>
          <a:xfrm>
            <a:off x="5285017" y="4066173"/>
            <a:ext cx="2343637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GB" sz="900" b="1" dirty="0">
                <a:solidFill>
                  <a:srgbClr val="E85120"/>
                </a:solidFill>
                <a:effectLst/>
              </a:rPr>
              <a:t>MONDAY</a:t>
            </a:r>
            <a:r>
              <a:rPr lang="en-GB" sz="900" b="1" dirty="0">
                <a:solidFill>
                  <a:srgbClr val="F0A000"/>
                </a:solidFill>
                <a:effectLst/>
              </a:rPr>
              <a:t> </a:t>
            </a:r>
            <a:r>
              <a:rPr lang="en-GB" sz="900" b="1" dirty="0">
                <a:solidFill>
                  <a:srgbClr val="A8C757"/>
                </a:solidFill>
                <a:effectLst/>
              </a:rPr>
              <a:t/>
            </a:r>
            <a:br>
              <a:rPr lang="en-GB" sz="900" b="1" dirty="0">
                <a:solidFill>
                  <a:srgbClr val="A8C757"/>
                </a:solidFill>
                <a:effectLst/>
              </a:rPr>
            </a:br>
            <a:r>
              <a:rPr lang="en-GB" sz="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Pineapple Upside Down Sponge </a:t>
            </a:r>
            <a:r>
              <a:rPr lang="en-GB" sz="9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9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G,E,Mk,So,Su</a:t>
            </a:r>
            <a:r>
              <a:rPr lang="en-GB" sz="9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600"/>
              </a:spcBef>
              <a:buNone/>
            </a:pPr>
            <a:r>
              <a:rPr lang="en-GB" sz="900" b="1" dirty="0">
                <a:solidFill>
                  <a:srgbClr val="E85120"/>
                </a:solidFill>
              </a:rPr>
              <a:t>TUESDAY</a:t>
            </a:r>
            <a:r>
              <a:rPr lang="en-GB" sz="900" b="1" dirty="0">
                <a:solidFill>
                  <a:srgbClr val="F0A000"/>
                </a:solidFill>
              </a:rPr>
              <a:t> </a:t>
            </a:r>
          </a:p>
          <a:p>
            <a:pPr algn="ctr">
              <a:buNone/>
            </a:pPr>
            <a:r>
              <a:rPr lang="en-GB" sz="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Berry Mess Cup Cakes </a:t>
            </a:r>
            <a:r>
              <a:rPr lang="en-GB" sz="9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(G,E)</a:t>
            </a: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GB" sz="900" b="1" dirty="0">
                <a:solidFill>
                  <a:srgbClr val="E85120"/>
                </a:solidFill>
              </a:rPr>
              <a:t>WEDNESDAY</a:t>
            </a:r>
            <a:r>
              <a:rPr lang="en-GB" sz="900" b="1" dirty="0">
                <a:solidFill>
                  <a:srgbClr val="F0A000"/>
                </a:solidFill>
              </a:rPr>
              <a:t>  </a:t>
            </a:r>
          </a:p>
          <a:p>
            <a:pPr algn="ctr">
              <a:buNone/>
            </a:pPr>
            <a:r>
              <a:rPr lang="en-GB" sz="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Caramel Apple Shortbread Crumble and Custard 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9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G,E,Mk,So</a:t>
            </a:r>
            <a:r>
              <a:rPr lang="en-GB" sz="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GB" sz="900" b="1" dirty="0">
                <a:solidFill>
                  <a:srgbClr val="E85120"/>
                </a:solidFill>
              </a:rPr>
              <a:t>THURSDAY</a:t>
            </a:r>
            <a:endParaRPr lang="en-GB" sz="900" dirty="0">
              <a:solidFill>
                <a:srgbClr val="E85120"/>
              </a:solidFill>
            </a:endParaRPr>
          </a:p>
          <a:p>
            <a:pPr algn="ctr">
              <a:buNone/>
            </a:pPr>
            <a:r>
              <a:rPr lang="en-GB" sz="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Frosted Carrot &amp; Orange Cake </a:t>
            </a:r>
            <a:r>
              <a:rPr lang="en-GB" sz="9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9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G,E,Mk</a:t>
            </a:r>
            <a:r>
              <a:rPr lang="en-GB" sz="9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9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GB" sz="900" b="1" dirty="0">
                <a:solidFill>
                  <a:srgbClr val="E85120"/>
                </a:solidFill>
              </a:rPr>
              <a:t>FRIDAY</a:t>
            </a:r>
            <a:r>
              <a:rPr lang="en-GB" sz="900" b="1" dirty="0">
                <a:solidFill>
                  <a:srgbClr val="F0A000"/>
                </a:solidFill>
              </a:rPr>
              <a:t> </a:t>
            </a:r>
          </a:p>
          <a:p>
            <a:pPr algn="ctr">
              <a:buNone/>
            </a:pPr>
            <a:r>
              <a:rPr lang="en-GB" sz="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Chocolate Brownie </a:t>
            </a:r>
            <a:r>
              <a:rPr lang="en-GB" sz="9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(G,E)</a:t>
            </a:r>
            <a:endParaRPr lang="en-GB" sz="9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F4AC518-C1D8-5FDA-5161-31C18449A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798"/>
              </p:ext>
            </p:extLst>
          </p:nvPr>
        </p:nvGraphicFramePr>
        <p:xfrm>
          <a:off x="160465" y="1297831"/>
          <a:ext cx="7509010" cy="20368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xmlns="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Penne Bolognaise Pasta Bake and Garlic Bread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Gnocchi with Creamy Spinach and Garlic Bread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G,E,Mk,Mu,So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Seasonal Greens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Chicken Katsu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Curry Sauce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Sweet Potato Katsu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Curry Sauce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 Salad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Butchers Sausages with Caramelised Onion Gravy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Grilled Veggie Sausages with Caramelised Onion Gravy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Potatoes Roasted Broccoli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dirty="0">
                          <a:ln w="12700" cap="flat" cmpd="sng" algn="ctr">
                            <a:solidFill>
                              <a:srgbClr val="FFC000"/>
                            </a:solidFill>
                            <a:prstDash val="solid"/>
                            <a:round/>
                          </a:ln>
                          <a:gradFill>
                            <a:gsLst>
                              <a:gs pos="0">
                                <a:srgbClr val="FFC000"/>
                              </a:gs>
                              <a:gs pos="4000">
                                <a:srgbClr val="FFD966"/>
                              </a:gs>
                              <a:gs pos="87000">
                                <a:srgbClr val="FFF2CC"/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Cooked Beef Lasagne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Garlic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Bread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Mediterranean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Roasted Vegetable Lasagne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Garlic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Bread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 </a:t>
                      </a: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  <a:b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Sausage Roll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G,Mk,So,Su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Vegetable Spring Rolls with Curry Sauce </a:t>
                      </a: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G,Mk,Se,So</a:t>
                      </a: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59442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98D957-DAC8-6D21-97B8-C95E4850D155}"/>
              </a:ext>
            </a:extLst>
          </p:cNvPr>
          <p:cNvSpPr txBox="1"/>
          <p:nvPr/>
        </p:nvSpPr>
        <p:spPr>
          <a:xfrm>
            <a:off x="1758530" y="360776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921844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1BD1E6-83FB-6E0C-159C-3D8942957F06}"/>
              </a:ext>
            </a:extLst>
          </p:cNvPr>
          <p:cNvSpPr txBox="1"/>
          <p:nvPr/>
        </p:nvSpPr>
        <p:spPr>
          <a:xfrm>
            <a:off x="2975882" y="4538484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£1.60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B92AFB-A8C3-E053-A605-4E82A9D90AA4}"/>
              </a:ext>
            </a:extLst>
          </p:cNvPr>
          <p:cNvSpPr txBox="1"/>
          <p:nvPr/>
        </p:nvSpPr>
        <p:spPr>
          <a:xfrm>
            <a:off x="2598948" y="369406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£1.60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070CDD-B068-65C4-961A-21B2541CCCC1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921844"/>
                </a:solidFill>
              </a:rPr>
              <a:t>Only £2.40</a:t>
            </a:r>
            <a:endParaRPr lang="en-GB" sz="2400" b="1" dirty="0">
              <a:solidFill>
                <a:srgbClr val="921844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5609C1D-0F44-3A8E-E410-71B514389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70263"/>
              </p:ext>
            </p:extLst>
          </p:nvPr>
        </p:nvGraphicFramePr>
        <p:xfrm>
          <a:off x="179613" y="5139416"/>
          <a:ext cx="4474029" cy="112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813">
                  <a:extLst>
                    <a:ext uri="{9D8B030D-6E8A-4147-A177-3AD203B41FA5}">
                      <a16:colId xmlns:a16="http://schemas.microsoft.com/office/drawing/2014/main" xmlns="" val="2420446914"/>
                    </a:ext>
                  </a:extLst>
                </a:gridCol>
                <a:gridCol w="937969">
                  <a:extLst>
                    <a:ext uri="{9D8B030D-6E8A-4147-A177-3AD203B41FA5}">
                      <a16:colId xmlns:a16="http://schemas.microsoft.com/office/drawing/2014/main" xmlns="" val="80891071"/>
                    </a:ext>
                  </a:extLst>
                </a:gridCol>
                <a:gridCol w="897269">
                  <a:extLst>
                    <a:ext uri="{9D8B030D-6E8A-4147-A177-3AD203B41FA5}">
                      <a16:colId xmlns:a16="http://schemas.microsoft.com/office/drawing/2014/main" xmlns="" val="39324784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81936903"/>
                    </a:ext>
                  </a:extLst>
                </a:gridCol>
                <a:gridCol w="873578">
                  <a:extLst>
                    <a:ext uri="{9D8B030D-6E8A-4147-A177-3AD203B41FA5}">
                      <a16:colId xmlns:a16="http://schemas.microsoft.com/office/drawing/2014/main" xmlns="" val="480687640"/>
                    </a:ext>
                  </a:extLst>
                </a:gridCol>
              </a:tblGrid>
              <a:tr h="1123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Blackened </a:t>
                      </a: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Cajun 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baguette with garlic sauce &amp; salad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(E,G,MU)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Margarita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pizza  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Mediterranean chicken wrap mint &amp; yogurt dressing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(E,G,MK) </a:t>
                      </a: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Cheesy Pepperoni Tater Tots </a:t>
                      </a: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Crunchy Fish Finger Wrap with Tartare Sauce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(G,E,F)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4839844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41E8BE-DB64-A291-4F2B-4C1B2FBCF0D2}"/>
              </a:ext>
            </a:extLst>
          </p:cNvPr>
          <p:cNvSpPr txBox="1"/>
          <p:nvPr/>
        </p:nvSpPr>
        <p:spPr>
          <a:xfrm>
            <a:off x="6248105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FISH</a:t>
            </a:r>
            <a:r>
              <a:rPr lang="en-GB" sz="850" b="1" dirty="0">
                <a:solidFill>
                  <a:srgbClr val="F0A000"/>
                </a:solidFill>
              </a:rPr>
              <a:t> &amp; CHIP SHOP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33109E8-F781-F47B-7735-EC1F89066280}"/>
              </a:ext>
            </a:extLst>
          </p:cNvPr>
          <p:cNvSpPr txBox="1"/>
          <p:nvPr/>
        </p:nvSpPr>
        <p:spPr>
          <a:xfrm>
            <a:off x="162669" y="955635"/>
            <a:ext cx="1497688" cy="236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F0A000"/>
                </a:solidFill>
              </a:rPr>
              <a:t>TASTE OF ITALY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3B9746-52B9-7710-F8AB-30A1E4964A7C}"/>
              </a:ext>
            </a:extLst>
          </p:cNvPr>
          <p:cNvSpPr txBox="1"/>
          <p:nvPr/>
        </p:nvSpPr>
        <p:spPr>
          <a:xfrm>
            <a:off x="1801851" y="955635"/>
            <a:ext cx="1228267" cy="236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F0A000"/>
                </a:solidFill>
              </a:rPr>
              <a:t>KATSU KITCHEN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86B73E-D909-DF8A-7CC2-1F6034B6E665}"/>
              </a:ext>
            </a:extLst>
          </p:cNvPr>
          <p:cNvSpPr txBox="1"/>
          <p:nvPr/>
        </p:nvSpPr>
        <p:spPr>
          <a:xfrm>
            <a:off x="3269796" y="959226"/>
            <a:ext cx="1307009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HOME COMFORTS</a:t>
            </a:r>
            <a:endParaRPr lang="en-GB" sz="850" b="1" dirty="0">
              <a:solidFill>
                <a:srgbClr val="F0A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366C8C-3F1B-2F80-12E0-F9E5BCDCC7F4}"/>
              </a:ext>
            </a:extLst>
          </p:cNvPr>
          <p:cNvSpPr txBox="1"/>
          <p:nvPr/>
        </p:nvSpPr>
        <p:spPr>
          <a:xfrm>
            <a:off x="4745808" y="955635"/>
            <a:ext cx="1333295" cy="236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CLASSIC</a:t>
            </a:r>
            <a:endParaRPr lang="en-GB" sz="850" b="1" dirty="0">
              <a:solidFill>
                <a:srgbClr val="F0A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8FB1C7-52EE-22D8-8C22-F564D36B052D}"/>
              </a:ext>
            </a:extLst>
          </p:cNvPr>
          <p:cNvSpPr/>
          <p:nvPr/>
        </p:nvSpPr>
        <p:spPr>
          <a:xfrm>
            <a:off x="7669475" y="4263938"/>
            <a:ext cx="2204063" cy="22929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800" b="1" dirty="0">
                <a:solidFill>
                  <a:srgbClr val="E85120"/>
                </a:solidFill>
                <a:effectLst/>
              </a:rPr>
              <a:t>MONDAY</a:t>
            </a:r>
            <a:r>
              <a:rPr lang="en-GB" sz="800" b="1" dirty="0">
                <a:solidFill>
                  <a:srgbClr val="F0A000"/>
                </a:solidFill>
                <a:effectLst/>
              </a:rPr>
              <a:t> </a:t>
            </a:r>
            <a:r>
              <a:rPr lang="en-GB" sz="800" b="1" dirty="0">
                <a:solidFill>
                  <a:srgbClr val="A8C757"/>
                </a:solidFill>
                <a:effectLst/>
              </a:rPr>
              <a:t/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dirty="0">
                <a:solidFill>
                  <a:schemeClr val="bg1"/>
                </a:solidFill>
              </a:rPr>
              <a:t>Tomato and Basil Sauce </a:t>
            </a:r>
            <a:r>
              <a:rPr lang="en-GB" sz="800" b="1" dirty="0">
                <a:solidFill>
                  <a:schemeClr val="bg1"/>
                </a:solidFill>
              </a:rPr>
              <a:t>(G), </a:t>
            </a:r>
            <a:r>
              <a:rPr lang="en-GB" sz="800" dirty="0">
                <a:solidFill>
                  <a:schemeClr val="bg1"/>
                </a:solidFill>
              </a:rPr>
              <a:t>Macaroni Cheese </a:t>
            </a:r>
            <a:r>
              <a:rPr lang="en-GB" sz="800" b="1" dirty="0">
                <a:solidFill>
                  <a:schemeClr val="bg1"/>
                </a:solidFill>
              </a:rPr>
              <a:t>(</a:t>
            </a:r>
            <a:r>
              <a:rPr lang="en-GB" sz="800" b="1" dirty="0" err="1">
                <a:solidFill>
                  <a:schemeClr val="bg1"/>
                </a:solidFill>
              </a:rPr>
              <a:t>G,Mk</a:t>
            </a:r>
            <a:r>
              <a:rPr lang="en-GB" sz="800" b="1" dirty="0">
                <a:solidFill>
                  <a:schemeClr val="bg1"/>
                </a:solidFill>
              </a:rPr>
              <a:t>)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r>
              <a:rPr lang="en-GB" sz="800" b="1" dirty="0">
                <a:solidFill>
                  <a:schemeClr val="bg1"/>
                </a:solidFill>
              </a:rPr>
              <a:t> </a:t>
            </a:r>
            <a:r>
              <a:rPr lang="en-GB" sz="800" b="1" dirty="0">
                <a:solidFill>
                  <a:srgbClr val="E85120"/>
                </a:solidFill>
              </a:rPr>
              <a:t>TUESDAY</a:t>
            </a:r>
            <a:endParaRPr lang="en-GB" sz="800" dirty="0">
              <a:solidFill>
                <a:srgbClr val="E85120"/>
              </a:solidFill>
            </a:endParaRPr>
          </a:p>
          <a:p>
            <a:pPr algn="ctr"/>
            <a:r>
              <a:rPr lang="en-GB" sz="800" b="1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Tomato and Basil Sauce </a:t>
            </a:r>
            <a:r>
              <a:rPr lang="en-GB" sz="800" b="1" dirty="0">
                <a:solidFill>
                  <a:schemeClr val="bg1"/>
                </a:solidFill>
              </a:rPr>
              <a:t>(G), </a:t>
            </a:r>
            <a:r>
              <a:rPr lang="en-GB" sz="800" dirty="0">
                <a:solidFill>
                  <a:schemeClr val="bg1"/>
                </a:solidFill>
              </a:rPr>
              <a:t>Cheese and Tomato Pasta Bake (</a:t>
            </a:r>
            <a:r>
              <a:rPr lang="en-GB" sz="800" dirty="0" err="1">
                <a:solidFill>
                  <a:schemeClr val="bg1"/>
                </a:solidFill>
              </a:rPr>
              <a:t>G,Mk</a:t>
            </a:r>
            <a:r>
              <a:rPr lang="en-GB" sz="800" dirty="0">
                <a:solidFill>
                  <a:schemeClr val="bg1"/>
                </a:solidFill>
              </a:rPr>
              <a:t>)</a:t>
            </a:r>
            <a:endParaRPr lang="en-GB" sz="8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800" b="1" dirty="0">
                <a:solidFill>
                  <a:srgbClr val="E85120"/>
                </a:solidFill>
              </a:rPr>
              <a:t>WEDNESDAY</a:t>
            </a:r>
            <a:endParaRPr lang="en-GB" sz="800" dirty="0">
              <a:solidFill>
                <a:srgbClr val="E85120"/>
              </a:solidFill>
            </a:endParaRP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Tomato and Basil Sauce </a:t>
            </a:r>
            <a:r>
              <a:rPr lang="en-GB" sz="800" b="1" dirty="0">
                <a:solidFill>
                  <a:schemeClr val="bg1"/>
                </a:solidFill>
              </a:rPr>
              <a:t>(G), </a:t>
            </a:r>
            <a:r>
              <a:rPr lang="en-GB" sz="800" dirty="0">
                <a:solidFill>
                  <a:schemeClr val="bg1"/>
                </a:solidFill>
              </a:rPr>
              <a:t>Bolognaise </a:t>
            </a:r>
            <a:r>
              <a:rPr lang="en-GB" sz="800" b="1" dirty="0">
                <a:solidFill>
                  <a:schemeClr val="bg1"/>
                </a:solidFill>
              </a:rPr>
              <a:t>(G </a:t>
            </a:r>
          </a:p>
          <a:p>
            <a:pPr algn="ctr">
              <a:spcBef>
                <a:spcPts val="600"/>
              </a:spcBef>
            </a:pPr>
            <a:r>
              <a:rPr lang="en-GB" sz="800" b="1" dirty="0">
                <a:solidFill>
                  <a:srgbClr val="E85120"/>
                </a:solidFill>
              </a:rPr>
              <a:t>THURSDAY</a:t>
            </a:r>
            <a:endParaRPr lang="en-GB" sz="800" dirty="0">
              <a:solidFill>
                <a:srgbClr val="E8512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800" dirty="0">
                <a:solidFill>
                  <a:schemeClr val="bg1"/>
                </a:solidFill>
              </a:rPr>
              <a:t>Tomato and Basil Sauce </a:t>
            </a:r>
            <a:r>
              <a:rPr lang="en-GB" sz="800" b="1" dirty="0">
                <a:solidFill>
                  <a:schemeClr val="bg1"/>
                </a:solidFill>
              </a:rPr>
              <a:t>(G), </a:t>
            </a:r>
            <a:r>
              <a:rPr lang="en-GB" sz="800" dirty="0">
                <a:solidFill>
                  <a:schemeClr val="bg1"/>
                </a:solidFill>
              </a:rPr>
              <a:t>Macaroni Cheese </a:t>
            </a:r>
            <a:r>
              <a:rPr lang="en-GB" sz="800" b="1" dirty="0">
                <a:solidFill>
                  <a:schemeClr val="bg1"/>
                </a:solidFill>
              </a:rPr>
              <a:t>(</a:t>
            </a:r>
            <a:r>
              <a:rPr lang="en-GB" sz="800" b="1" dirty="0" err="1">
                <a:solidFill>
                  <a:schemeClr val="bg1"/>
                </a:solidFill>
              </a:rPr>
              <a:t>G,Mk</a:t>
            </a:r>
            <a:r>
              <a:rPr lang="en-GB" sz="800" b="1" dirty="0">
                <a:solidFill>
                  <a:schemeClr val="bg1"/>
                </a:solidFill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en-GB" sz="800" b="1" dirty="0">
                <a:solidFill>
                  <a:srgbClr val="E85120"/>
                </a:solidFill>
              </a:rPr>
              <a:t>FRIDAY</a:t>
            </a:r>
          </a:p>
          <a:p>
            <a:pPr algn="ctr">
              <a:spcBef>
                <a:spcPts val="600"/>
              </a:spcBef>
            </a:pPr>
            <a:r>
              <a:rPr lang="en-GB" sz="800" dirty="0">
                <a:solidFill>
                  <a:schemeClr val="bg1"/>
                </a:solidFill>
              </a:rPr>
              <a:t>Tomato and Basil Sauce (G)</a:t>
            </a:r>
          </a:p>
          <a:p>
            <a:pPr algn="ctr">
              <a:spcBef>
                <a:spcPts val="600"/>
              </a:spcBef>
            </a:pPr>
            <a:endParaRPr lang="en-GB" sz="800" dirty="0">
              <a:solidFill>
                <a:srgbClr val="E8512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91BF18-B620-1229-1D18-634733526100}"/>
              </a:ext>
            </a:extLst>
          </p:cNvPr>
          <p:cNvSpPr txBox="1"/>
          <p:nvPr/>
        </p:nvSpPr>
        <p:spPr>
          <a:xfrm>
            <a:off x="4861832" y="126185"/>
            <a:ext cx="15150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>
                <a:solidFill>
                  <a:srgbClr val="921844"/>
                </a:solidFill>
              </a:rPr>
              <a:t>08/09/25,06/10/25</a:t>
            </a:r>
          </a:p>
          <a:p>
            <a:pPr algn="r"/>
            <a:r>
              <a:rPr lang="en-US" sz="1050" b="1" i="1" dirty="0">
                <a:solidFill>
                  <a:srgbClr val="921844"/>
                </a:solidFill>
              </a:rPr>
              <a:t>03/11/25,24/11/25</a:t>
            </a:r>
          </a:p>
          <a:p>
            <a:pPr algn="r"/>
            <a:r>
              <a:rPr lang="en-US" sz="1050" b="1" i="1" dirty="0">
                <a:solidFill>
                  <a:srgbClr val="921844"/>
                </a:solidFill>
              </a:rPr>
              <a:t>15/12/25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DFE90-537E-EC2B-F5A5-77E0A1E7C6AA}"/>
              </a:ext>
            </a:extLst>
          </p:cNvPr>
          <p:cNvSpPr txBox="1"/>
          <p:nvPr/>
        </p:nvSpPr>
        <p:spPr>
          <a:xfrm>
            <a:off x="5669314" y="6083066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£0.95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5CF334-F3E9-798C-0F9E-26181087E997}"/>
              </a:ext>
            </a:extLst>
          </p:cNvPr>
          <p:cNvSpPr txBox="1"/>
          <p:nvPr/>
        </p:nvSpPr>
        <p:spPr>
          <a:xfrm>
            <a:off x="8026052" y="642606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1"/>
                </a:solidFill>
              </a:rPr>
              <a:t>From £1.60</a:t>
            </a:r>
          </a:p>
        </p:txBody>
      </p:sp>
    </p:spTree>
    <p:extLst>
      <p:ext uri="{BB962C8B-B14F-4D97-AF65-F5344CB8AC3E}">
        <p14:creationId xmlns:p14="http://schemas.microsoft.com/office/powerpoint/2010/main" val="330131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280ED42-6359-2BDC-6BA6-B76C2177A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3DF837-5B0F-9F94-22BC-9B1DA7E96F2C}"/>
              </a:ext>
            </a:extLst>
          </p:cNvPr>
          <p:cNvSpPr txBox="1"/>
          <p:nvPr/>
        </p:nvSpPr>
        <p:spPr>
          <a:xfrm>
            <a:off x="5669314" y="6083066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£0.95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8EDE55-A055-3CCE-C3B7-D0494C1A1107}"/>
              </a:ext>
            </a:extLst>
          </p:cNvPr>
          <p:cNvSpPr/>
          <p:nvPr/>
        </p:nvSpPr>
        <p:spPr>
          <a:xfrm>
            <a:off x="5285017" y="4042837"/>
            <a:ext cx="2343637" cy="21005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GB" sz="850" b="1" dirty="0">
                <a:solidFill>
                  <a:srgbClr val="E85120"/>
                </a:solidFill>
                <a:effectLst/>
              </a:rPr>
              <a:t>MONDAY</a:t>
            </a:r>
            <a:r>
              <a:rPr lang="en-GB" sz="850" b="1" dirty="0">
                <a:solidFill>
                  <a:srgbClr val="F0A000"/>
                </a:solidFill>
                <a:effectLst/>
              </a:rPr>
              <a:t> </a:t>
            </a:r>
            <a:r>
              <a:rPr lang="en-GB" sz="850" b="1" dirty="0">
                <a:solidFill>
                  <a:srgbClr val="A8C757"/>
                </a:solidFill>
                <a:effectLst/>
              </a:rPr>
              <a:t/>
            </a:r>
            <a:br>
              <a:rPr lang="en-GB" sz="850" b="1" dirty="0">
                <a:solidFill>
                  <a:srgbClr val="A8C757"/>
                </a:solidFill>
                <a:effectLst/>
              </a:rPr>
            </a:br>
            <a:r>
              <a:rPr lang="en-GB" sz="8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Autumn Pear &amp; Berry Crumble with Custard </a:t>
            </a:r>
            <a:r>
              <a:rPr lang="en-GB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5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G,E,Mk,So</a:t>
            </a:r>
            <a:r>
              <a:rPr lang="en-GB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600"/>
              </a:spcBef>
              <a:buNone/>
            </a:pPr>
            <a:r>
              <a:rPr lang="en-GB" sz="850" b="1" dirty="0">
                <a:solidFill>
                  <a:srgbClr val="E85120"/>
                </a:solidFill>
              </a:rPr>
              <a:t>TUESDAY</a:t>
            </a:r>
            <a:r>
              <a:rPr lang="en-GB" sz="850" b="1" dirty="0">
                <a:solidFill>
                  <a:srgbClr val="F0A000"/>
                </a:solidFill>
              </a:rPr>
              <a:t> </a:t>
            </a:r>
          </a:p>
          <a:p>
            <a:pPr algn="ctr">
              <a:buNone/>
            </a:pPr>
            <a:r>
              <a:rPr lang="pl-PL" sz="8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Tip to Toe Banana &amp; Chocolate Brownie </a:t>
            </a:r>
            <a:r>
              <a:rPr lang="pl-PL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(G,E,Mk,So</a:t>
            </a:r>
            <a:r>
              <a:rPr lang="en-GB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85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GB" sz="850" b="1" dirty="0">
                <a:solidFill>
                  <a:srgbClr val="E85120"/>
                </a:solidFill>
              </a:rPr>
              <a:t>WEDNESDAY</a:t>
            </a:r>
            <a:r>
              <a:rPr lang="en-GB" sz="850" b="1" dirty="0">
                <a:solidFill>
                  <a:srgbClr val="F0A000"/>
                </a:solidFill>
              </a:rPr>
              <a:t>  </a:t>
            </a:r>
          </a:p>
          <a:p>
            <a:pPr algn="ctr">
              <a:buNone/>
            </a:pPr>
            <a:r>
              <a:rPr lang="en-GB" sz="8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Lemon &amp; White Chocolate Drizzle Cake </a:t>
            </a:r>
            <a:r>
              <a:rPr lang="en-GB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5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G,E,Mk,So</a:t>
            </a:r>
            <a:r>
              <a:rPr lang="en-GB" sz="85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85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GB" sz="850" b="1" dirty="0">
                <a:solidFill>
                  <a:srgbClr val="E85120"/>
                </a:solidFill>
              </a:rPr>
              <a:t>THURSDAY</a:t>
            </a:r>
            <a:endParaRPr lang="en-GB" sz="850" dirty="0">
              <a:solidFill>
                <a:srgbClr val="E85120"/>
              </a:solidFill>
            </a:endParaRPr>
          </a:p>
          <a:p>
            <a:pPr algn="ctr">
              <a:buNone/>
            </a:pPr>
            <a:r>
              <a:rPr lang="en-GB" sz="8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Sticky Toffee Pudding </a:t>
            </a:r>
            <a:r>
              <a:rPr lang="en-GB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5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G,E,Mk,Su</a:t>
            </a:r>
            <a:r>
              <a:rPr lang="en-GB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85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GB" sz="850" b="1" dirty="0">
                <a:solidFill>
                  <a:srgbClr val="E85120"/>
                </a:solidFill>
              </a:rPr>
              <a:t>FRIDAY</a:t>
            </a:r>
            <a:r>
              <a:rPr lang="en-GB" sz="850" b="1" dirty="0">
                <a:solidFill>
                  <a:srgbClr val="F0A000"/>
                </a:solidFill>
              </a:rPr>
              <a:t> </a:t>
            </a:r>
          </a:p>
          <a:p>
            <a:pPr algn="ctr">
              <a:buNone/>
            </a:pPr>
            <a:r>
              <a:rPr lang="en-GB" sz="8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Choc Chip Shortbread </a:t>
            </a:r>
            <a:r>
              <a:rPr lang="en-GB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5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G,Mk,So</a:t>
            </a:r>
            <a:r>
              <a:rPr lang="en-GB" sz="8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6BFE2B9-717E-2594-60C0-602A363AD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1268"/>
              </p:ext>
            </p:extLst>
          </p:nvPr>
        </p:nvGraphicFramePr>
        <p:xfrm>
          <a:off x="160465" y="1297831"/>
          <a:ext cx="7509010" cy="20368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xmlns="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Pound Beef Burger in a Bun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G,Se,Su,So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 Honey Chicken Burger in a Bun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Falafel Burger in a Bun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Wedges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Crunchy Seasonal Salad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Gyros with Yoghurt &amp; Mint &amp; Chilli Sauce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Potato Falafel Gyros with Yoghurt &amp; Mint &amp; Chilli Sauce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Cabbage Salad 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Seasoned Potato Wedges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Chicken  with Stuffing &amp; Herb Gravy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Root Vegetable Wellington with Stuffing &amp; Herb Gravy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Crunchy Roast Potatoes Roasted Carrots &amp; Parsnips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Balti Pie with Spicy Onion Gravy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Samosa Pie with Spicy Onion Gravy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Masala Mashed Potatoes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Aromatic Cauliflower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Chicken Tenders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G,Ce,Mk,Mu,So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Vegetable Samosa with Mango Chutney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 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59442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442F5F-A1A9-E5F5-FC18-F8A2D792E9A8}"/>
              </a:ext>
            </a:extLst>
          </p:cNvPr>
          <p:cNvSpPr txBox="1"/>
          <p:nvPr/>
        </p:nvSpPr>
        <p:spPr>
          <a:xfrm>
            <a:off x="1758530" y="360776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921844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9E1C80-CBF0-685A-106C-5C6EC5C3F5BF}"/>
              </a:ext>
            </a:extLst>
          </p:cNvPr>
          <p:cNvSpPr txBox="1"/>
          <p:nvPr/>
        </p:nvSpPr>
        <p:spPr>
          <a:xfrm>
            <a:off x="2975882" y="4531060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£1.60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5C246B-FC03-73B6-AC43-FB732344E6EE}"/>
              </a:ext>
            </a:extLst>
          </p:cNvPr>
          <p:cNvSpPr txBox="1"/>
          <p:nvPr/>
        </p:nvSpPr>
        <p:spPr>
          <a:xfrm>
            <a:off x="2598948" y="369406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E85120"/>
                </a:solidFill>
              </a:rPr>
              <a:t>From £1.60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0158EF-9990-53CB-9EED-FA6A9ED7100F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921844"/>
                </a:solidFill>
              </a:rPr>
              <a:t>Only £2.40</a:t>
            </a:r>
            <a:endParaRPr lang="en-GB" sz="2400" b="1" dirty="0">
              <a:solidFill>
                <a:srgbClr val="921844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A00DF443-0843-4DA8-0426-005175D5B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75779"/>
              </p:ext>
            </p:extLst>
          </p:nvPr>
        </p:nvGraphicFramePr>
        <p:xfrm>
          <a:off x="179613" y="5139416"/>
          <a:ext cx="4474029" cy="112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813">
                  <a:extLst>
                    <a:ext uri="{9D8B030D-6E8A-4147-A177-3AD203B41FA5}">
                      <a16:colId xmlns:a16="http://schemas.microsoft.com/office/drawing/2014/main" xmlns="" val="2420446914"/>
                    </a:ext>
                  </a:extLst>
                </a:gridCol>
                <a:gridCol w="937969">
                  <a:extLst>
                    <a:ext uri="{9D8B030D-6E8A-4147-A177-3AD203B41FA5}">
                      <a16:colId xmlns:a16="http://schemas.microsoft.com/office/drawing/2014/main" xmlns="" val="80891071"/>
                    </a:ext>
                  </a:extLst>
                </a:gridCol>
                <a:gridCol w="897269">
                  <a:extLst>
                    <a:ext uri="{9D8B030D-6E8A-4147-A177-3AD203B41FA5}">
                      <a16:colId xmlns:a16="http://schemas.microsoft.com/office/drawing/2014/main" xmlns="" val="39324784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81936903"/>
                    </a:ext>
                  </a:extLst>
                </a:gridCol>
                <a:gridCol w="873578">
                  <a:extLst>
                    <a:ext uri="{9D8B030D-6E8A-4147-A177-3AD203B41FA5}">
                      <a16:colId xmlns:a16="http://schemas.microsoft.com/office/drawing/2014/main" xmlns="" val="480687640"/>
                    </a:ext>
                  </a:extLst>
                </a:gridCol>
              </a:tblGrid>
              <a:tr h="1123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&amp; herb chicken wrap with 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sweet chilli sauce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Dogs with Mustard and Pickled Red Onions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G,Mu,Se,Su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Margarita Pizza </a:t>
                      </a:r>
                      <a:r>
                        <a:rPr lang="en-GB" sz="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Piri </a:t>
                      </a:r>
                      <a:r>
                        <a:rPr lang="en-GB" sz="9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piri</a:t>
                      </a: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chicken baguette with spicy mayonnaise &amp; salad </a:t>
                      </a: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(E,G)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/>
                        <a:t>Spicy </a:t>
                      </a:r>
                      <a:r>
                        <a:rPr lang="en-GB" sz="1000" dirty="0" smtClean="0"/>
                        <a:t>Beef </a:t>
                      </a:r>
                      <a:r>
                        <a:rPr lang="en-GB" sz="1000" dirty="0"/>
                        <a:t>pizza </a:t>
                      </a:r>
                      <a:r>
                        <a:rPr lang="en-GB" sz="1000" b="1" dirty="0" smtClean="0"/>
                        <a:t>(</a:t>
                      </a:r>
                      <a:r>
                        <a:rPr lang="en-GB" sz="1000" b="1" dirty="0" err="1" smtClean="0"/>
                        <a:t>G,Mk</a:t>
                      </a:r>
                      <a:r>
                        <a:rPr lang="en-GB" sz="1000" b="1" dirty="0" smtClean="0"/>
                        <a:t>)</a:t>
                      </a:r>
                      <a:endParaRPr lang="en-GB" sz="1000" b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4839844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99EC761-3C30-A79D-650E-09CCAD07D482}"/>
              </a:ext>
            </a:extLst>
          </p:cNvPr>
          <p:cNvSpPr txBox="1"/>
          <p:nvPr/>
        </p:nvSpPr>
        <p:spPr>
          <a:xfrm>
            <a:off x="6248105" y="959226"/>
            <a:ext cx="1333295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FISH</a:t>
            </a:r>
            <a:r>
              <a:rPr lang="en-GB" sz="850" b="1" dirty="0">
                <a:solidFill>
                  <a:srgbClr val="F0A000"/>
                </a:solidFill>
              </a:rPr>
              <a:t> &amp; CHIP SHOP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843BBB-896D-5076-EB55-BC6EA0051CD0}"/>
              </a:ext>
            </a:extLst>
          </p:cNvPr>
          <p:cNvSpPr txBox="1"/>
          <p:nvPr/>
        </p:nvSpPr>
        <p:spPr>
          <a:xfrm>
            <a:off x="162669" y="955635"/>
            <a:ext cx="1497688" cy="236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dirty="0">
                <a:solidFill>
                  <a:srgbClr val="F0A000"/>
                </a:solidFill>
              </a:rPr>
              <a:t>BURGER BAR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A014C6-8CB0-FBA3-B697-DE90E6B3D106}"/>
              </a:ext>
            </a:extLst>
          </p:cNvPr>
          <p:cNvSpPr txBox="1"/>
          <p:nvPr/>
        </p:nvSpPr>
        <p:spPr>
          <a:xfrm>
            <a:off x="1801851" y="955635"/>
            <a:ext cx="1228267" cy="236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GREEK GYROS</a:t>
            </a:r>
            <a:endParaRPr lang="en-GB" sz="850" b="1" dirty="0">
              <a:solidFill>
                <a:srgbClr val="F0A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35F9F4-F47D-982C-8C7F-C8619F1A5E36}"/>
              </a:ext>
            </a:extLst>
          </p:cNvPr>
          <p:cNvSpPr txBox="1"/>
          <p:nvPr/>
        </p:nvSpPr>
        <p:spPr>
          <a:xfrm>
            <a:off x="3269796" y="959226"/>
            <a:ext cx="1307009" cy="22903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ROAST</a:t>
            </a:r>
            <a:endParaRPr lang="en-GB" sz="850" b="1" dirty="0">
              <a:solidFill>
                <a:srgbClr val="F0A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5BFBAE-A58A-2B22-5350-249D431133C8}"/>
              </a:ext>
            </a:extLst>
          </p:cNvPr>
          <p:cNvSpPr txBox="1"/>
          <p:nvPr/>
        </p:nvSpPr>
        <p:spPr>
          <a:xfrm>
            <a:off x="4745808" y="955635"/>
            <a:ext cx="1333295" cy="236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50" b="1" i="0" dirty="0">
                <a:solidFill>
                  <a:srgbClr val="F0A000"/>
                </a:solidFill>
                <a:effectLst/>
              </a:rPr>
              <a:t>PIE &amp; MASH</a:t>
            </a:r>
            <a:endParaRPr lang="en-GB" sz="850" b="1" dirty="0">
              <a:solidFill>
                <a:srgbClr val="F0A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08A743-E385-6A5E-810D-B67704D3C694}"/>
              </a:ext>
            </a:extLst>
          </p:cNvPr>
          <p:cNvSpPr/>
          <p:nvPr/>
        </p:nvSpPr>
        <p:spPr>
          <a:xfrm>
            <a:off x="7729496" y="4125928"/>
            <a:ext cx="2204063" cy="24468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850" b="1" dirty="0">
                <a:solidFill>
                  <a:srgbClr val="E85120"/>
                </a:solidFill>
                <a:effectLst/>
              </a:rPr>
              <a:t>MONDAY</a:t>
            </a:r>
            <a:r>
              <a:rPr lang="en-GB" sz="85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Tomato and Basil Sauce </a:t>
            </a:r>
            <a:r>
              <a:rPr lang="en-GB" sz="800" b="1" dirty="0">
                <a:solidFill>
                  <a:schemeClr val="bg1"/>
                </a:solidFill>
              </a:rPr>
              <a:t>(G), </a:t>
            </a:r>
            <a:r>
              <a:rPr lang="en-GB" sz="800" dirty="0">
                <a:solidFill>
                  <a:schemeClr val="bg1"/>
                </a:solidFill>
              </a:rPr>
              <a:t>Macaroni Cheese </a:t>
            </a:r>
            <a:r>
              <a:rPr lang="en-GB" sz="800" b="1" dirty="0">
                <a:solidFill>
                  <a:schemeClr val="bg1"/>
                </a:solidFill>
              </a:rPr>
              <a:t>(</a:t>
            </a:r>
            <a:r>
              <a:rPr lang="en-GB" sz="800" b="1" dirty="0" err="1">
                <a:solidFill>
                  <a:schemeClr val="bg1"/>
                </a:solidFill>
              </a:rPr>
              <a:t>G,Mk</a:t>
            </a:r>
            <a:r>
              <a:rPr lang="en-GB" sz="800" b="1" dirty="0">
                <a:solidFill>
                  <a:schemeClr val="bg1"/>
                </a:solidFill>
              </a:rPr>
              <a:t>)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r>
              <a:rPr lang="en-GB" sz="850" b="1" dirty="0">
                <a:solidFill>
                  <a:srgbClr val="E85120"/>
                </a:solidFill>
              </a:rPr>
              <a:t>TUESDAY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Tomato and Basil Sauce </a:t>
            </a:r>
            <a:r>
              <a:rPr lang="en-GB" sz="800" b="1" dirty="0">
                <a:solidFill>
                  <a:schemeClr val="bg1"/>
                </a:solidFill>
              </a:rPr>
              <a:t>(G), </a:t>
            </a:r>
            <a:r>
              <a:rPr lang="en-GB" sz="800" dirty="0">
                <a:solidFill>
                  <a:schemeClr val="bg1"/>
                </a:solidFill>
              </a:rPr>
              <a:t>Cheese and Tomato Pasta Bake (</a:t>
            </a:r>
            <a:r>
              <a:rPr lang="en-GB" sz="800" dirty="0" err="1">
                <a:solidFill>
                  <a:schemeClr val="bg1"/>
                </a:solidFill>
              </a:rPr>
              <a:t>G,Mk</a:t>
            </a:r>
            <a:r>
              <a:rPr lang="en-GB" sz="800" dirty="0">
                <a:solidFill>
                  <a:schemeClr val="bg1"/>
                </a:solidFill>
              </a:rPr>
              <a:t>)</a:t>
            </a:r>
            <a:endParaRPr lang="en-GB" sz="8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850" b="1" dirty="0">
                <a:solidFill>
                  <a:srgbClr val="E85120"/>
                </a:solidFill>
              </a:rPr>
              <a:t>WEDNESDAY</a:t>
            </a:r>
          </a:p>
          <a:p>
            <a:pPr algn="ctr">
              <a:spcBef>
                <a:spcPts val="600"/>
              </a:spcBef>
            </a:pPr>
            <a:r>
              <a:rPr lang="en-GB" sz="900" dirty="0">
                <a:solidFill>
                  <a:schemeClr val="bg1"/>
                </a:solidFill>
              </a:rPr>
              <a:t>Tomato and Basil Sauce </a:t>
            </a:r>
            <a:r>
              <a:rPr lang="en-GB" sz="900" b="1" dirty="0">
                <a:solidFill>
                  <a:schemeClr val="bg1"/>
                </a:solidFill>
              </a:rPr>
              <a:t>(G), </a:t>
            </a:r>
            <a:r>
              <a:rPr lang="en-GB" sz="900" dirty="0">
                <a:solidFill>
                  <a:schemeClr val="bg1"/>
                </a:solidFill>
              </a:rPr>
              <a:t>Bolognaise </a:t>
            </a:r>
            <a:r>
              <a:rPr lang="en-GB" sz="900" b="1" dirty="0">
                <a:solidFill>
                  <a:schemeClr val="bg1"/>
                </a:solidFill>
              </a:rPr>
              <a:t>(G </a:t>
            </a:r>
          </a:p>
          <a:p>
            <a:pPr algn="ctr">
              <a:spcBef>
                <a:spcPts val="600"/>
              </a:spcBef>
            </a:pPr>
            <a:r>
              <a:rPr lang="en-GB" sz="850" b="1" dirty="0">
                <a:solidFill>
                  <a:srgbClr val="E85120"/>
                </a:solidFill>
              </a:rPr>
              <a:t>THURSDAY</a:t>
            </a:r>
          </a:p>
          <a:p>
            <a:pPr algn="ctr">
              <a:spcBef>
                <a:spcPts val="600"/>
              </a:spcBef>
            </a:pPr>
            <a:r>
              <a:rPr lang="en-GB" sz="900" dirty="0">
                <a:solidFill>
                  <a:schemeClr val="bg1"/>
                </a:solidFill>
              </a:rPr>
              <a:t>Tomato and Basil Sauce </a:t>
            </a:r>
            <a:r>
              <a:rPr lang="en-GB" sz="900" b="1" dirty="0">
                <a:solidFill>
                  <a:schemeClr val="bg1"/>
                </a:solidFill>
              </a:rPr>
              <a:t>(G), </a:t>
            </a:r>
            <a:r>
              <a:rPr lang="en-GB" sz="900" dirty="0">
                <a:solidFill>
                  <a:schemeClr val="bg1"/>
                </a:solidFill>
              </a:rPr>
              <a:t>Macaroni Cheese </a:t>
            </a:r>
            <a:r>
              <a:rPr lang="en-GB" sz="900" b="1" dirty="0">
                <a:solidFill>
                  <a:schemeClr val="bg1"/>
                </a:solidFill>
              </a:rPr>
              <a:t>(</a:t>
            </a:r>
            <a:r>
              <a:rPr lang="en-GB" sz="900" b="1" dirty="0" err="1">
                <a:solidFill>
                  <a:schemeClr val="bg1"/>
                </a:solidFill>
              </a:rPr>
              <a:t>G,Mk</a:t>
            </a:r>
            <a:r>
              <a:rPr lang="en-GB" sz="900" b="1" dirty="0">
                <a:solidFill>
                  <a:schemeClr val="bg1"/>
                </a:solidFill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en-GB" sz="850" b="1" dirty="0">
                <a:solidFill>
                  <a:srgbClr val="E85120"/>
                </a:solidFill>
              </a:rPr>
              <a:t>FRIDAY</a:t>
            </a:r>
          </a:p>
          <a:p>
            <a:pPr algn="ctr">
              <a:spcBef>
                <a:spcPts val="600"/>
              </a:spcBef>
            </a:pPr>
            <a:r>
              <a:rPr lang="en-GB" sz="800" dirty="0">
                <a:solidFill>
                  <a:schemeClr val="bg1"/>
                </a:solidFill>
              </a:rPr>
              <a:t>Tomato and Basil Sauce (G)</a:t>
            </a:r>
          </a:p>
          <a:p>
            <a:pPr algn="ctr">
              <a:spcBef>
                <a:spcPts val="600"/>
              </a:spcBef>
            </a:pPr>
            <a:endParaRPr lang="en-GB" sz="850" dirty="0">
              <a:solidFill>
                <a:srgbClr val="E8512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CDAE70-E6CD-E1FD-A960-9430DC2C0AAD}"/>
              </a:ext>
            </a:extLst>
          </p:cNvPr>
          <p:cNvSpPr txBox="1"/>
          <p:nvPr/>
        </p:nvSpPr>
        <p:spPr>
          <a:xfrm>
            <a:off x="4861832" y="126185"/>
            <a:ext cx="1515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>
                <a:solidFill>
                  <a:srgbClr val="921844"/>
                </a:solidFill>
              </a:rPr>
              <a:t>15/09/25,13/10/25</a:t>
            </a:r>
          </a:p>
          <a:p>
            <a:pPr algn="r"/>
            <a:r>
              <a:rPr lang="en-US" sz="1050" b="1" i="1" dirty="0">
                <a:solidFill>
                  <a:srgbClr val="921844"/>
                </a:solidFill>
              </a:rPr>
              <a:t>10/11/25,1/12/25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5ACBCC-A261-D220-D304-182AB7277285}"/>
              </a:ext>
            </a:extLst>
          </p:cNvPr>
          <p:cNvSpPr txBox="1"/>
          <p:nvPr/>
        </p:nvSpPr>
        <p:spPr>
          <a:xfrm>
            <a:off x="8026052" y="642606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>
                <a:solidFill>
                  <a:schemeClr val="bg1"/>
                </a:solidFill>
              </a:rPr>
              <a:t>From £1.60</a:t>
            </a:r>
            <a:endParaRPr lang="en-US" sz="1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6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4447</TotalTime>
  <Words>610</Words>
  <Application>Microsoft Office PowerPoint</Application>
  <PresentationFormat>A4 Paper (210x297 mm)</PresentationFormat>
  <Paragraphs>193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 Light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Ferris</dc:creator>
  <cp:lastModifiedBy>Lee Pennell</cp:lastModifiedBy>
  <cp:revision>158</cp:revision>
  <dcterms:created xsi:type="dcterms:W3CDTF">2023-09-28T15:12:01Z</dcterms:created>
  <dcterms:modified xsi:type="dcterms:W3CDTF">2025-07-18T12:23:39Z</dcterms:modified>
</cp:coreProperties>
</file>