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CCCCFF"/>
    <a:srgbClr val="9966FF"/>
    <a:srgbClr val="A159A3"/>
    <a:srgbClr val="FF99FF"/>
    <a:srgbClr val="CC66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734" autoAdjust="0"/>
    <p:restoredTop sz="94681"/>
  </p:normalViewPr>
  <p:slideViewPr>
    <p:cSldViewPr snapToGrid="0">
      <p:cViewPr varScale="1">
        <p:scale>
          <a:sx n="93" d="100"/>
          <a:sy n="93" d="100"/>
        </p:scale>
        <p:origin x="216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77783-0D38-F942-9676-E30B698E94DC}" type="datetimeFigureOut">
              <a:rPr lang="en-US" smtClean="0"/>
              <a:t>2/23/25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12575-F0E7-7346-BF56-9C4CEF45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4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60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84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17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116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06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66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9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51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34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1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85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rrow: Pentagon 37">
            <a:extLst>
              <a:ext uri="{FF2B5EF4-FFF2-40B4-BE49-F238E27FC236}">
                <a16:creationId xmlns:a16="http://schemas.microsoft.com/office/drawing/2014/main" id="{61C123C7-A9FE-4CDF-9E35-4F8CD7135DEC}"/>
              </a:ext>
            </a:extLst>
          </p:cNvPr>
          <p:cNvSpPr/>
          <p:nvPr/>
        </p:nvSpPr>
        <p:spPr>
          <a:xfrm>
            <a:off x="5809687" y="886000"/>
            <a:ext cx="4616078" cy="659594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Arrow: Pentagon 4">
            <a:extLst>
              <a:ext uri="{FF2B5EF4-FFF2-40B4-BE49-F238E27FC236}">
                <a16:creationId xmlns:a16="http://schemas.microsoft.com/office/drawing/2014/main" id="{8A914780-E785-41B9-8F28-A22C8FC261D3}"/>
              </a:ext>
            </a:extLst>
          </p:cNvPr>
          <p:cNvSpPr/>
          <p:nvPr/>
        </p:nvSpPr>
        <p:spPr>
          <a:xfrm>
            <a:off x="5708751" y="5531998"/>
            <a:ext cx="5110981" cy="665777"/>
          </a:xfrm>
          <a:prstGeom prst="homePlate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6135E5B-0CBD-4EC2-A5C4-B1E76AF669A1}"/>
              </a:ext>
            </a:extLst>
          </p:cNvPr>
          <p:cNvGrpSpPr/>
          <p:nvPr/>
        </p:nvGrpSpPr>
        <p:grpSpPr>
          <a:xfrm>
            <a:off x="88511" y="616826"/>
            <a:ext cx="12141268" cy="5592836"/>
            <a:chOff x="251733" y="2662350"/>
            <a:chExt cx="9454420" cy="2975797"/>
          </a:xfrm>
          <a:solidFill>
            <a:srgbClr val="7030A0"/>
          </a:solidFill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B569F9C9-A9DD-4822-B473-FE042728F6A6}"/>
                </a:ext>
              </a:extLst>
            </p:cNvPr>
            <p:cNvSpPr/>
            <p:nvPr/>
          </p:nvSpPr>
          <p:spPr>
            <a:xfrm rot="10800000">
              <a:off x="1059139" y="3996641"/>
              <a:ext cx="3996329" cy="362506"/>
            </a:xfrm>
            <a:prstGeom prst="homePlat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8A914780-E785-41B9-8F28-A22C8FC261D3}"/>
                </a:ext>
              </a:extLst>
            </p:cNvPr>
            <p:cNvSpPr/>
            <p:nvPr/>
          </p:nvSpPr>
          <p:spPr>
            <a:xfrm>
              <a:off x="261164" y="5281080"/>
              <a:ext cx="4779120" cy="35424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6AB46AF0-2F3E-4F84-B1D0-EEF8B0BC7DB5}"/>
                </a:ext>
              </a:extLst>
            </p:cNvPr>
            <p:cNvSpPr/>
            <p:nvPr/>
          </p:nvSpPr>
          <p:spPr>
            <a:xfrm rot="18259132">
              <a:off x="9125635" y="4854367"/>
              <a:ext cx="292582" cy="609823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98C6C438-3F6B-498D-BA29-2C3C158D86BA}"/>
                </a:ext>
              </a:extLst>
            </p:cNvPr>
            <p:cNvSpPr/>
            <p:nvPr/>
          </p:nvSpPr>
          <p:spPr>
            <a:xfrm rot="17258414">
              <a:off x="9254546" y="4607800"/>
              <a:ext cx="310058" cy="593156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87240BB3-72EC-4E3D-AC43-90A3BE8B92BE}"/>
                </a:ext>
              </a:extLst>
            </p:cNvPr>
            <p:cNvSpPr/>
            <p:nvPr/>
          </p:nvSpPr>
          <p:spPr>
            <a:xfrm rot="16200000">
              <a:off x="9244808" y="4363415"/>
              <a:ext cx="363934" cy="514618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7014F1C4-0271-4294-9768-B2F24529E9E3}"/>
                </a:ext>
              </a:extLst>
            </p:cNvPr>
            <p:cNvSpPr/>
            <p:nvPr/>
          </p:nvSpPr>
          <p:spPr>
            <a:xfrm rot="10800000">
              <a:off x="8552083" y="4009838"/>
              <a:ext cx="417218" cy="365699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E9246B30-02F0-4283-ACA7-B1FDD9873BF8}"/>
                </a:ext>
              </a:extLst>
            </p:cNvPr>
            <p:cNvSpPr/>
            <p:nvPr/>
          </p:nvSpPr>
          <p:spPr>
            <a:xfrm rot="14009647">
              <a:off x="9187517" y="4078464"/>
              <a:ext cx="263503" cy="52373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2439808A-1B02-4F8E-B61E-B20871153933}"/>
                </a:ext>
              </a:extLst>
            </p:cNvPr>
            <p:cNvSpPr/>
            <p:nvPr/>
          </p:nvSpPr>
          <p:spPr>
            <a:xfrm>
              <a:off x="8502693" y="5275977"/>
              <a:ext cx="514192" cy="362170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C69946C8-C08C-42B4-914C-B1C2B3CF5541}"/>
                </a:ext>
              </a:extLst>
            </p:cNvPr>
            <p:cNvSpPr/>
            <p:nvPr/>
          </p:nvSpPr>
          <p:spPr>
            <a:xfrm rot="12363853">
              <a:off x="8841293" y="4061102"/>
              <a:ext cx="462339" cy="35360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0844CEC-4EC6-402D-AA57-D78BA61F6C82}"/>
                </a:ext>
              </a:extLst>
            </p:cNvPr>
            <p:cNvGrpSpPr/>
            <p:nvPr/>
          </p:nvGrpSpPr>
          <p:grpSpPr>
            <a:xfrm flipH="1">
              <a:off x="251733" y="2827727"/>
              <a:ext cx="1268874" cy="1538865"/>
              <a:chOff x="2188666" y="1729882"/>
              <a:chExt cx="1292831" cy="1538865"/>
            </a:xfrm>
            <a:grpFill/>
          </p:grpSpPr>
          <p:sp>
            <p:nvSpPr>
              <p:cNvPr id="17" name="Arrow: Chevron 16">
                <a:extLst>
                  <a:ext uri="{FF2B5EF4-FFF2-40B4-BE49-F238E27FC236}">
                    <a16:creationId xmlns:a16="http://schemas.microsoft.com/office/drawing/2014/main" id="{4E925930-45D0-4E44-B67C-6B910E82F0D3}"/>
                  </a:ext>
                </a:extLst>
              </p:cNvPr>
              <p:cNvSpPr/>
              <p:nvPr/>
            </p:nvSpPr>
            <p:spPr>
              <a:xfrm>
                <a:off x="2478366" y="2898940"/>
                <a:ext cx="454829" cy="369807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E7197452-5B50-46E0-9F09-C2DFDA192F54}"/>
                  </a:ext>
                </a:extLst>
              </p:cNvPr>
              <p:cNvSpPr/>
              <p:nvPr/>
            </p:nvSpPr>
            <p:spPr>
              <a:xfrm rot="18961879">
                <a:off x="2947141" y="2678343"/>
                <a:ext cx="414634" cy="36260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Arrow: Chevron 18">
                <a:extLst>
                  <a:ext uri="{FF2B5EF4-FFF2-40B4-BE49-F238E27FC236}">
                    <a16:creationId xmlns:a16="http://schemas.microsoft.com/office/drawing/2014/main" id="{7C108566-DA90-405B-A2AA-820F22EEAB1B}"/>
                  </a:ext>
                </a:extLst>
              </p:cNvPr>
              <p:cNvSpPr/>
              <p:nvPr/>
            </p:nvSpPr>
            <p:spPr>
              <a:xfrm rot="17157795">
                <a:off x="3100594" y="2408667"/>
                <a:ext cx="256313" cy="505492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Arrow: Chevron 19">
                <a:extLst>
                  <a:ext uri="{FF2B5EF4-FFF2-40B4-BE49-F238E27FC236}">
                    <a16:creationId xmlns:a16="http://schemas.microsoft.com/office/drawing/2014/main" id="{CA4C3BCE-5B83-4933-B756-F92EB58739B2}"/>
                  </a:ext>
                </a:extLst>
              </p:cNvPr>
              <p:cNvSpPr/>
              <p:nvPr/>
            </p:nvSpPr>
            <p:spPr>
              <a:xfrm rot="16200000">
                <a:off x="3032352" y="2181749"/>
                <a:ext cx="342578" cy="482678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0">
                <a:extLst>
                  <a:ext uri="{FF2B5EF4-FFF2-40B4-BE49-F238E27FC236}">
                    <a16:creationId xmlns:a16="http://schemas.microsoft.com/office/drawing/2014/main" id="{DE9DB3DF-EC99-4575-8EA5-C195B0B92F44}"/>
                  </a:ext>
                </a:extLst>
              </p:cNvPr>
              <p:cNvSpPr/>
              <p:nvPr/>
            </p:nvSpPr>
            <p:spPr>
              <a:xfrm rot="11634440">
                <a:off x="2188666" y="1729882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6E49D3CC-1EB3-4FB5-9CAF-A7B0C6DA92B7}"/>
                  </a:ext>
                </a:extLst>
              </p:cNvPr>
              <p:cNvSpPr/>
              <p:nvPr/>
            </p:nvSpPr>
            <p:spPr>
              <a:xfrm rot="14780273">
                <a:off x="2921549" y="1906000"/>
                <a:ext cx="282716" cy="504486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A25FEB83-CC50-44A3-A2DA-DFCA8E2439E4}"/>
                  </a:ext>
                </a:extLst>
              </p:cNvPr>
              <p:cNvSpPr/>
              <p:nvPr/>
            </p:nvSpPr>
            <p:spPr>
              <a:xfrm rot="19916488">
                <a:off x="2792513" y="2821880"/>
                <a:ext cx="345032" cy="36699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Arrow: Chevron 23">
                <a:extLst>
                  <a:ext uri="{FF2B5EF4-FFF2-40B4-BE49-F238E27FC236}">
                    <a16:creationId xmlns:a16="http://schemas.microsoft.com/office/drawing/2014/main" id="{F3AC3219-AF55-4077-BD8A-2578426653F0}"/>
                  </a:ext>
                </a:extLst>
              </p:cNvPr>
              <p:cNvSpPr/>
              <p:nvPr/>
            </p:nvSpPr>
            <p:spPr>
              <a:xfrm rot="12994691">
                <a:off x="2526976" y="1809564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Arrow: Chevron 27">
              <a:extLst>
                <a:ext uri="{FF2B5EF4-FFF2-40B4-BE49-F238E27FC236}">
                  <a16:creationId xmlns:a16="http://schemas.microsoft.com/office/drawing/2014/main" id="{BD00EFA0-112C-41D0-B87E-0854CB6DB4CC}"/>
                </a:ext>
              </a:extLst>
            </p:cNvPr>
            <p:cNvSpPr/>
            <p:nvPr/>
          </p:nvSpPr>
          <p:spPr>
            <a:xfrm>
              <a:off x="8299308" y="2824933"/>
              <a:ext cx="384754" cy="33134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Arrow: Chevron 28">
              <a:extLst>
                <a:ext uri="{FF2B5EF4-FFF2-40B4-BE49-F238E27FC236}">
                  <a16:creationId xmlns:a16="http://schemas.microsoft.com/office/drawing/2014/main" id="{34B88E30-4794-47E7-8DBA-CA7616133BCD}"/>
                </a:ext>
              </a:extLst>
            </p:cNvPr>
            <p:cNvSpPr/>
            <p:nvPr/>
          </p:nvSpPr>
          <p:spPr>
            <a:xfrm rot="19930869">
              <a:off x="8949301" y="2772885"/>
              <a:ext cx="299804" cy="331985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Arrow: Chevron 29">
              <a:extLst>
                <a:ext uri="{FF2B5EF4-FFF2-40B4-BE49-F238E27FC236}">
                  <a16:creationId xmlns:a16="http://schemas.microsoft.com/office/drawing/2014/main" id="{5AFF72C2-9B33-4D3F-8471-D11F59D1D445}"/>
                </a:ext>
              </a:extLst>
            </p:cNvPr>
            <p:cNvSpPr/>
            <p:nvPr/>
          </p:nvSpPr>
          <p:spPr>
            <a:xfrm rot="18262642">
              <a:off x="9171700" y="2542972"/>
              <a:ext cx="242749" cy="48150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Arrow: Chevron 33">
              <a:extLst>
                <a:ext uri="{FF2B5EF4-FFF2-40B4-BE49-F238E27FC236}">
                  <a16:creationId xmlns:a16="http://schemas.microsoft.com/office/drawing/2014/main" id="{E5292B8F-D13F-4823-99A8-9E2C6F831420}"/>
                </a:ext>
              </a:extLst>
            </p:cNvPr>
            <p:cNvSpPr/>
            <p:nvPr/>
          </p:nvSpPr>
          <p:spPr>
            <a:xfrm>
              <a:off x="8590662" y="2821941"/>
              <a:ext cx="426223" cy="334338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61C123C7-A9FE-4CDF-9E35-4F8CD7135DEC}"/>
                </a:ext>
              </a:extLst>
            </p:cNvPr>
            <p:cNvSpPr/>
            <p:nvPr/>
          </p:nvSpPr>
          <p:spPr>
            <a:xfrm>
              <a:off x="1564456" y="2805586"/>
              <a:ext cx="3498053" cy="353117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4" name="Arrow: Pentagon 15">
            <a:extLst>
              <a:ext uri="{FF2B5EF4-FFF2-40B4-BE49-F238E27FC236}">
                <a16:creationId xmlns:a16="http://schemas.microsoft.com/office/drawing/2014/main" id="{B569F9C9-A9DD-4822-B473-FE042728F6A6}"/>
              </a:ext>
            </a:extLst>
          </p:cNvPr>
          <p:cNvSpPr/>
          <p:nvPr/>
        </p:nvSpPr>
        <p:spPr>
          <a:xfrm rot="10800000">
            <a:off x="5346653" y="3123992"/>
            <a:ext cx="5268650" cy="681309"/>
          </a:xfrm>
          <a:prstGeom prst="homePlate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9966FF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37959" y="59884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18817" y="4259785"/>
            <a:ext cx="13144" cy="49907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85AE86B-C629-4EB4-B4A5-444A629DA4A1}"/>
              </a:ext>
            </a:extLst>
          </p:cNvPr>
          <p:cNvCxnSpPr>
            <a:cxnSpLocks/>
            <a:endCxn id="183" idx="3"/>
          </p:cNvCxnSpPr>
          <p:nvPr/>
        </p:nvCxnSpPr>
        <p:spPr>
          <a:xfrm flipV="1">
            <a:off x="-94390" y="5864887"/>
            <a:ext cx="10914122" cy="31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449663" y="5561335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2514" y="4991861"/>
            <a:ext cx="3943130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1: </a:t>
            </a:r>
            <a:r>
              <a:rPr lang="en-US" sz="1400" b="1" dirty="0">
                <a:solidFill>
                  <a:srgbClr val="7030A0"/>
                </a:solidFill>
                <a:latin typeface="Sk-Modernist"/>
                <a:ea typeface="+mn-lt"/>
                <a:cs typeface="+mn-lt"/>
              </a:rPr>
              <a:t>Crime and Punishment Through Time, C1000 - present</a:t>
            </a:r>
          </a:p>
          <a:p>
            <a:endParaRPr lang="en-US" sz="1400" b="1" dirty="0">
              <a:solidFill>
                <a:srgbClr val="7030A0"/>
              </a:solidFill>
              <a:latin typeface="Sk-Modernist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38" idx="1"/>
          </p:cNvCxnSpPr>
          <p:nvPr/>
        </p:nvCxnSpPr>
        <p:spPr>
          <a:xfrm flipV="1">
            <a:off x="1774296" y="1217757"/>
            <a:ext cx="8752090" cy="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935639" y="5810154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492664" y="4261182"/>
            <a:ext cx="1011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Christmas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3281715" y="447628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4158668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5287B4A6-57F1-4EB3-9788-44DB56C0565B}"/>
              </a:ext>
            </a:extLst>
          </p:cNvPr>
          <p:cNvSpPr/>
          <p:nvPr/>
        </p:nvSpPr>
        <p:spPr>
          <a:xfrm>
            <a:off x="5214387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6273336" y="448469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8377067" y="4496953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28123" y="4491931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0" idx="4"/>
            <a:endCxn id="116" idx="0"/>
          </p:cNvCxnSpPr>
          <p:nvPr/>
        </p:nvCxnSpPr>
        <p:spPr>
          <a:xfrm flipH="1">
            <a:off x="4283309" y="4674625"/>
            <a:ext cx="1" cy="19530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3" idx="2"/>
          </p:cNvCxnSpPr>
          <p:nvPr/>
        </p:nvCxnSpPr>
        <p:spPr>
          <a:xfrm>
            <a:off x="4513899" y="4783006"/>
            <a:ext cx="1176" cy="21773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7" idx="4"/>
          </p:cNvCxnSpPr>
          <p:nvPr/>
        </p:nvCxnSpPr>
        <p:spPr>
          <a:xfrm flipH="1">
            <a:off x="6397977" y="4663002"/>
            <a:ext cx="1" cy="2029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3" idx="2"/>
          </p:cNvCxnSpPr>
          <p:nvPr/>
        </p:nvCxnSpPr>
        <p:spPr>
          <a:xfrm flipH="1">
            <a:off x="6626699" y="4753237"/>
            <a:ext cx="873" cy="2531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9" idx="4"/>
            <a:endCxn id="121" idx="0"/>
          </p:cNvCxnSpPr>
          <p:nvPr/>
        </p:nvCxnSpPr>
        <p:spPr>
          <a:xfrm flipH="1">
            <a:off x="8501708" y="4675259"/>
            <a:ext cx="1" cy="20231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2" idx="2"/>
          </p:cNvCxnSpPr>
          <p:nvPr/>
        </p:nvCxnSpPr>
        <p:spPr>
          <a:xfrm>
            <a:off x="8728810" y="4747515"/>
            <a:ext cx="1" cy="24883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1237960" y="54737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126124" y="58228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Arrow: Chevron 6">
            <a:extLst>
              <a:ext uri="{FF2B5EF4-FFF2-40B4-BE49-F238E27FC236}">
                <a16:creationId xmlns:a16="http://schemas.microsoft.com/office/drawing/2014/main" id="{6AB46AF0-2F3E-4F84-B1D0-EEF8B0BC7DB5}"/>
              </a:ext>
            </a:extLst>
          </p:cNvPr>
          <p:cNvSpPr/>
          <p:nvPr/>
        </p:nvSpPr>
        <p:spPr>
          <a:xfrm rot="20189845">
            <a:off x="11195019" y="5361246"/>
            <a:ext cx="568449" cy="795770"/>
          </a:xfrm>
          <a:prstGeom prst="chevron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1270" y="2090135"/>
            <a:ext cx="916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Easter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190532" y="14708"/>
            <a:ext cx="2665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Summer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144392" y="5963152"/>
            <a:ext cx="2165" cy="2841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9717945" y="514558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6337335" y="6159722"/>
            <a:ext cx="5574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880132" y="5873811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 207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761469" y="5783098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1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220849" y="5553359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0263358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TextBox 215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577906" y="5148528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530937" y="275844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16" idx="3"/>
            <a:endCxn id="184" idx="1"/>
          </p:cNvCxnSpPr>
          <p:nvPr/>
        </p:nvCxnSpPr>
        <p:spPr>
          <a:xfrm flipV="1">
            <a:off x="1125373" y="3464646"/>
            <a:ext cx="9489930" cy="55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622" y="3083558"/>
            <a:ext cx="7683" cy="33605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974814" y="3174631"/>
            <a:ext cx="122056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/>
              </a:rPr>
              <a:t>Half Term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346652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9952081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2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359636" y="3120059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48376" y="885391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400" y="3504970"/>
            <a:ext cx="2485" cy="3296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8501708" y="2618049"/>
            <a:ext cx="357973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1: Crime in Whitechapel, Environmental Study 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461383" y="536355"/>
            <a:ext cx="451177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1: Henry VIII and His Ministers, 1509-1540 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4416730" y="898198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pic>
        <p:nvPicPr>
          <p:cNvPr id="246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916322" y="3121187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" name="TextBox 25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8888" y="3807287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540804" y="2555655"/>
            <a:ext cx="3211676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2 Henry VIII and His Ministers, 1509-1540 </a:t>
            </a:r>
            <a:endParaRPr lang="en-US" sz="1400" dirty="0">
              <a:solidFill>
                <a:srgbClr val="7030A0"/>
              </a:solidFill>
              <a:latin typeface="Sk-Modernist"/>
            </a:endParaRP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2056376" y="12925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2056377" y="7778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Oval 265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944541" y="11269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7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9838191" y="895097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7835332" y="1272940"/>
            <a:ext cx="12860" cy="34875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Oval 26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7742043" y="114401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577129" y="1228044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69159" y="1120917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6657958" y="1314869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6546123" y="114923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6651923" y="805856"/>
            <a:ext cx="7264" cy="378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90827" y="4931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0" y="31173"/>
            <a:ext cx="6503536" cy="322633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GB" b="1" dirty="0">
                <a:solidFill>
                  <a:srgbClr val="7030A0"/>
                </a:solidFill>
                <a:latin typeface="Sk-Modernist"/>
              </a:rPr>
              <a:t>HISTORY Year 10 Curriculum Roadmap</a:t>
            </a:r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8223" y="307443"/>
            <a:ext cx="344320" cy="37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96B5BD5-7D7A-4B64-B491-87EC4715CB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630" y="5550917"/>
            <a:ext cx="209550" cy="6953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2815C2-BC98-81B9-2C87-23BEC725592A}"/>
              </a:ext>
            </a:extLst>
          </p:cNvPr>
          <p:cNvSpPr txBox="1"/>
          <p:nvPr/>
        </p:nvSpPr>
        <p:spPr>
          <a:xfrm>
            <a:off x="5935639" y="5127020"/>
            <a:ext cx="2916824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2</a:t>
            </a:r>
            <a:endParaRPr lang="en-US" sz="1400" b="1" dirty="0">
              <a:solidFill>
                <a:srgbClr val="7030A0"/>
              </a:solidFill>
              <a:latin typeface="Sk-Modernist" panose="00000500000000000000" pitchFamily="50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B07A32-2320-41D8-A77A-9825A33133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67384" y="6257492"/>
            <a:ext cx="1665533" cy="573561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62501286-99C0-416D-A02C-EC0D0775D3DA}"/>
              </a:ext>
            </a:extLst>
          </p:cNvPr>
          <p:cNvSpPr txBox="1"/>
          <p:nvPr/>
        </p:nvSpPr>
        <p:spPr>
          <a:xfrm>
            <a:off x="88511" y="5503554"/>
            <a:ext cx="1993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highlight>
                  <a:srgbClr val="CC99FF"/>
                </a:highlight>
                <a:latin typeface="Sk-Modernist" panose="00000500000000000000" pitchFamily="50" charset="0"/>
              </a:rPr>
              <a:t>c1000-c1500: Crime, punishment and law enforcement in medieval England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DFAE198-B247-4975-8431-15D27214B9FF}"/>
              </a:ext>
            </a:extLst>
          </p:cNvPr>
          <p:cNvSpPr txBox="1"/>
          <p:nvPr/>
        </p:nvSpPr>
        <p:spPr>
          <a:xfrm>
            <a:off x="2943834" y="5503553"/>
            <a:ext cx="1993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highlight>
                  <a:srgbClr val="CC99FF"/>
                </a:highlight>
                <a:latin typeface="Sk-Modernist" panose="00000500000000000000" pitchFamily="50" charset="0"/>
              </a:rPr>
              <a:t>C1500-c1700: Crime, punishment and law enforcement in early modern England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2D8C5CE-CDA8-421F-90F6-BF3074A706D9}"/>
              </a:ext>
            </a:extLst>
          </p:cNvPr>
          <p:cNvSpPr txBox="1"/>
          <p:nvPr/>
        </p:nvSpPr>
        <p:spPr>
          <a:xfrm>
            <a:off x="6300847" y="5482170"/>
            <a:ext cx="18295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highlight>
                  <a:srgbClr val="CC99FF"/>
                </a:highlight>
                <a:latin typeface="Sk-Modernist" panose="00000500000000000000" pitchFamily="50" charset="0"/>
              </a:rPr>
              <a:t>C1700-c1900: Crime, punishment and law enforcement in the 18</a:t>
            </a:r>
            <a:r>
              <a:rPr lang="en-GB" sz="1100" baseline="30000" dirty="0">
                <a:solidFill>
                  <a:schemeClr val="bg1"/>
                </a:solidFill>
                <a:highlight>
                  <a:srgbClr val="CC99FF"/>
                </a:highlight>
                <a:latin typeface="Sk-Modernist" panose="00000500000000000000" pitchFamily="50" charset="0"/>
              </a:rPr>
              <a:t>th</a:t>
            </a:r>
            <a:r>
              <a:rPr lang="en-GB" sz="1100" dirty="0">
                <a:solidFill>
                  <a:schemeClr val="bg1"/>
                </a:solidFill>
                <a:highlight>
                  <a:srgbClr val="CC99FF"/>
                </a:highlight>
                <a:latin typeface="Sk-Modernist" panose="00000500000000000000" pitchFamily="50" charset="0"/>
              </a:rPr>
              <a:t> and 19</a:t>
            </a:r>
            <a:r>
              <a:rPr lang="en-GB" sz="1100" baseline="30000" dirty="0">
                <a:solidFill>
                  <a:schemeClr val="bg1"/>
                </a:solidFill>
                <a:highlight>
                  <a:srgbClr val="CC99FF"/>
                </a:highlight>
                <a:latin typeface="Sk-Modernist" panose="00000500000000000000" pitchFamily="50" charset="0"/>
              </a:rPr>
              <a:t>th</a:t>
            </a:r>
            <a:r>
              <a:rPr lang="en-GB" sz="1100" dirty="0">
                <a:solidFill>
                  <a:schemeClr val="bg1"/>
                </a:solidFill>
                <a:highlight>
                  <a:srgbClr val="CC99FF"/>
                </a:highlight>
                <a:latin typeface="Sk-Modernist" panose="00000500000000000000" pitchFamily="50" charset="0"/>
              </a:rPr>
              <a:t> centuries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890C059F-4513-4B29-B052-E1BF73C5724C}"/>
              </a:ext>
            </a:extLst>
          </p:cNvPr>
          <p:cNvSpPr txBox="1"/>
          <p:nvPr/>
        </p:nvSpPr>
        <p:spPr>
          <a:xfrm>
            <a:off x="8036107" y="5482784"/>
            <a:ext cx="18295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highlight>
                  <a:srgbClr val="CC99FF"/>
                </a:highlight>
                <a:latin typeface="Sk-Modernist" panose="00000500000000000000" pitchFamily="50" charset="0"/>
              </a:rPr>
              <a:t>C1900-present: Crime, punishment and law enforcement in recent times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8B52E981-450E-44C2-8DFC-F746F3FD609E}"/>
              </a:ext>
            </a:extLst>
          </p:cNvPr>
          <p:cNvSpPr txBox="1"/>
          <p:nvPr/>
        </p:nvSpPr>
        <p:spPr>
          <a:xfrm>
            <a:off x="7781725" y="3216324"/>
            <a:ext cx="18295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highlight>
                  <a:srgbClr val="CC99FF"/>
                </a:highlight>
                <a:latin typeface="Sk-Modernist" panose="00000500000000000000" pitchFamily="50" charset="0"/>
              </a:rPr>
              <a:t>Poverty and crime in Whitechapel</a:t>
            </a:r>
            <a:endParaRPr lang="en-GB" sz="1100" dirty="0">
              <a:solidFill>
                <a:schemeClr val="bg1"/>
              </a:solidFill>
              <a:highlight>
                <a:srgbClr val="CC99FF"/>
              </a:highlight>
              <a:latin typeface="Sk-Modernist" panose="00000500000000000000" pitchFamily="50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F3F8CCC5-D038-4AFF-B519-8320BECF9DB5}"/>
              </a:ext>
            </a:extLst>
          </p:cNvPr>
          <p:cNvSpPr txBox="1"/>
          <p:nvPr/>
        </p:nvSpPr>
        <p:spPr>
          <a:xfrm>
            <a:off x="3672126" y="3316673"/>
            <a:ext cx="18295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highlight>
                  <a:srgbClr val="CC99FF"/>
                </a:highlight>
                <a:latin typeface="Sk-Modernist" panose="00000500000000000000" pitchFamily="50" charset="0"/>
              </a:rPr>
              <a:t>The H-Division, Jack the Ripper</a:t>
            </a:r>
            <a:endParaRPr lang="en-GB" sz="1100" dirty="0">
              <a:solidFill>
                <a:schemeClr val="bg1"/>
              </a:solidFill>
              <a:highlight>
                <a:srgbClr val="CC99FF"/>
              </a:highlight>
              <a:latin typeface="Sk-Modernist" panose="00000500000000000000" pitchFamily="50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AC25801D-1389-49ED-9B4F-CD84959FCF66}"/>
              </a:ext>
            </a:extLst>
          </p:cNvPr>
          <p:cNvSpPr txBox="1"/>
          <p:nvPr/>
        </p:nvSpPr>
        <p:spPr>
          <a:xfrm>
            <a:off x="2123048" y="955292"/>
            <a:ext cx="125753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  <a:highlight>
                  <a:srgbClr val="CC99FF"/>
                </a:highlight>
                <a:latin typeface="Sk-Modernist"/>
              </a:rPr>
              <a:t>Later Henry VIII and Cromwell, 1529-40</a:t>
            </a:r>
            <a:endParaRPr lang="en-GB" sz="1100" dirty="0">
              <a:solidFill>
                <a:schemeClr val="bg1"/>
              </a:solidFill>
              <a:highlight>
                <a:srgbClr val="CC99FF"/>
              </a:highlight>
              <a:latin typeface="Sk-Modernist" panose="00000500000000000000" pitchFamily="50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E71E422B-0201-48AE-A869-020A0E5F639F}"/>
              </a:ext>
            </a:extLst>
          </p:cNvPr>
          <p:cNvSpPr txBox="1"/>
          <p:nvPr/>
        </p:nvSpPr>
        <p:spPr>
          <a:xfrm>
            <a:off x="3423690" y="945430"/>
            <a:ext cx="118448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  <a:highlight>
                  <a:srgbClr val="CC99FF"/>
                </a:highlight>
                <a:latin typeface="Sk-Modernist"/>
              </a:rPr>
              <a:t>The Reformation and its impact, 1529-40</a:t>
            </a:r>
            <a:endParaRPr lang="en-GB" sz="1100" dirty="0">
              <a:solidFill>
                <a:schemeClr val="bg1"/>
              </a:solidFill>
              <a:highlight>
                <a:srgbClr val="CC99FF"/>
              </a:highlight>
              <a:latin typeface="Sk-Modernist" panose="00000500000000000000" pitchFamily="50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80216863-7567-4C51-984E-AACC5E0806B5}"/>
              </a:ext>
            </a:extLst>
          </p:cNvPr>
          <p:cNvSpPr txBox="1"/>
          <p:nvPr/>
        </p:nvSpPr>
        <p:spPr>
          <a:xfrm>
            <a:off x="6111722" y="949136"/>
            <a:ext cx="111701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  <a:highlight>
                  <a:srgbClr val="CC99FF"/>
                </a:highlight>
                <a:latin typeface="Sk-Modernist"/>
              </a:rPr>
              <a:t>The birth of the state of Israel, 1945-63</a:t>
            </a:r>
            <a:endParaRPr lang="en-GB" sz="1100" dirty="0">
              <a:solidFill>
                <a:schemeClr val="bg1"/>
              </a:solidFill>
              <a:highlight>
                <a:srgbClr val="CC99FF"/>
              </a:highlight>
              <a:latin typeface="Sk-Modernist" panose="00000500000000000000" pitchFamily="50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BC5A6F95-D8EF-4AD7-AA9A-E5E7603BE731}"/>
              </a:ext>
            </a:extLst>
          </p:cNvPr>
          <p:cNvSpPr txBox="1"/>
          <p:nvPr/>
        </p:nvSpPr>
        <p:spPr>
          <a:xfrm>
            <a:off x="5949375" y="557352"/>
            <a:ext cx="547538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2 Conflict in the Middle East, 1945-95</a:t>
            </a:r>
          </a:p>
          <a:p>
            <a:endParaRPr lang="en-US" sz="1400" b="1" dirty="0">
              <a:solidFill>
                <a:srgbClr val="7030A0"/>
              </a:solidFill>
              <a:latin typeface="Sk-Modernis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FAB738-31B5-8461-AD18-BC90DA4EB105}"/>
              </a:ext>
            </a:extLst>
          </p:cNvPr>
          <p:cNvSpPr txBox="1"/>
          <p:nvPr/>
        </p:nvSpPr>
        <p:spPr>
          <a:xfrm>
            <a:off x="1833038" y="3221318"/>
            <a:ext cx="125753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  <a:highlight>
                  <a:srgbClr val="CC99FF"/>
                </a:highlight>
                <a:latin typeface="Sk-Modernist"/>
              </a:rPr>
              <a:t>Early Henry VIII and Wolsey: 1509-1540</a:t>
            </a:r>
            <a:endParaRPr lang="en-GB" sz="1100" dirty="0">
              <a:solidFill>
                <a:schemeClr val="bg1"/>
              </a:solidFill>
              <a:highlight>
                <a:srgbClr val="CC99FF"/>
              </a:highlight>
              <a:latin typeface="Sk-Modernis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2B0B989-B280-742B-3066-F555F049A363}"/>
              </a:ext>
            </a:extLst>
          </p:cNvPr>
          <p:cNvSpPr txBox="1"/>
          <p:nvPr/>
        </p:nvSpPr>
        <p:spPr>
          <a:xfrm>
            <a:off x="8127715" y="968683"/>
            <a:ext cx="134850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  <a:highlight>
                  <a:srgbClr val="CC99FF"/>
                </a:highlight>
                <a:latin typeface="Sk-Modernist"/>
              </a:rPr>
              <a:t>The escalating conflict, </a:t>
            </a:r>
          </a:p>
          <a:p>
            <a:pPr algn="ctr"/>
            <a:r>
              <a:rPr lang="en-US" sz="1100" b="1" dirty="0">
                <a:solidFill>
                  <a:schemeClr val="bg1"/>
                </a:solidFill>
                <a:highlight>
                  <a:srgbClr val="CC99FF"/>
                </a:highlight>
                <a:latin typeface="Sk-Modernist"/>
              </a:rPr>
              <a:t>1964-73</a:t>
            </a:r>
            <a:endParaRPr lang="en-GB" sz="1100" dirty="0">
              <a:solidFill>
                <a:schemeClr val="bg1"/>
              </a:solidFill>
              <a:highlight>
                <a:srgbClr val="CC99FF"/>
              </a:highlight>
              <a:latin typeface="Sk-Modernist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792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rrow: Pentagon 37">
            <a:extLst>
              <a:ext uri="{FF2B5EF4-FFF2-40B4-BE49-F238E27FC236}">
                <a16:creationId xmlns:a16="http://schemas.microsoft.com/office/drawing/2014/main" id="{61C123C7-A9FE-4CDF-9E35-4F8CD7135DEC}"/>
              </a:ext>
            </a:extLst>
          </p:cNvPr>
          <p:cNvSpPr/>
          <p:nvPr/>
        </p:nvSpPr>
        <p:spPr>
          <a:xfrm>
            <a:off x="5809687" y="885474"/>
            <a:ext cx="4616078" cy="659594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Arrow: Pentagon 4">
            <a:extLst>
              <a:ext uri="{FF2B5EF4-FFF2-40B4-BE49-F238E27FC236}">
                <a16:creationId xmlns:a16="http://schemas.microsoft.com/office/drawing/2014/main" id="{8A914780-E785-41B9-8F28-A22C8FC261D3}"/>
              </a:ext>
            </a:extLst>
          </p:cNvPr>
          <p:cNvSpPr/>
          <p:nvPr/>
        </p:nvSpPr>
        <p:spPr>
          <a:xfrm>
            <a:off x="5708751" y="5531998"/>
            <a:ext cx="5110981" cy="665777"/>
          </a:xfrm>
          <a:prstGeom prst="homePlate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6135E5B-0CBD-4EC2-A5C4-B1E76AF669A1}"/>
              </a:ext>
            </a:extLst>
          </p:cNvPr>
          <p:cNvGrpSpPr/>
          <p:nvPr/>
        </p:nvGrpSpPr>
        <p:grpSpPr>
          <a:xfrm>
            <a:off x="-12110" y="610562"/>
            <a:ext cx="12141268" cy="5592836"/>
            <a:chOff x="251733" y="2662350"/>
            <a:chExt cx="9454420" cy="2975797"/>
          </a:xfrm>
          <a:solidFill>
            <a:srgbClr val="7030A0"/>
          </a:solidFill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B569F9C9-A9DD-4822-B473-FE042728F6A6}"/>
                </a:ext>
              </a:extLst>
            </p:cNvPr>
            <p:cNvSpPr/>
            <p:nvPr/>
          </p:nvSpPr>
          <p:spPr>
            <a:xfrm rot="10800000">
              <a:off x="1059139" y="3996641"/>
              <a:ext cx="3996329" cy="362506"/>
            </a:xfrm>
            <a:prstGeom prst="homePlat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8A914780-E785-41B9-8F28-A22C8FC261D3}"/>
                </a:ext>
              </a:extLst>
            </p:cNvPr>
            <p:cNvSpPr/>
            <p:nvPr/>
          </p:nvSpPr>
          <p:spPr>
            <a:xfrm>
              <a:off x="261164" y="5281080"/>
              <a:ext cx="4779120" cy="35424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6AB46AF0-2F3E-4F84-B1D0-EEF8B0BC7DB5}"/>
                </a:ext>
              </a:extLst>
            </p:cNvPr>
            <p:cNvSpPr/>
            <p:nvPr/>
          </p:nvSpPr>
          <p:spPr>
            <a:xfrm rot="18259132">
              <a:off x="9125635" y="4854367"/>
              <a:ext cx="292582" cy="609823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98C6C438-3F6B-498D-BA29-2C3C158D86BA}"/>
                </a:ext>
              </a:extLst>
            </p:cNvPr>
            <p:cNvSpPr/>
            <p:nvPr/>
          </p:nvSpPr>
          <p:spPr>
            <a:xfrm rot="17258414">
              <a:off x="9254546" y="4607800"/>
              <a:ext cx="310058" cy="593156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87240BB3-72EC-4E3D-AC43-90A3BE8B92BE}"/>
                </a:ext>
              </a:extLst>
            </p:cNvPr>
            <p:cNvSpPr/>
            <p:nvPr/>
          </p:nvSpPr>
          <p:spPr>
            <a:xfrm rot="16200000">
              <a:off x="9244808" y="4363415"/>
              <a:ext cx="363934" cy="514618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7014F1C4-0271-4294-9768-B2F24529E9E3}"/>
                </a:ext>
              </a:extLst>
            </p:cNvPr>
            <p:cNvSpPr/>
            <p:nvPr/>
          </p:nvSpPr>
          <p:spPr>
            <a:xfrm rot="10800000">
              <a:off x="8552083" y="4009838"/>
              <a:ext cx="417218" cy="365699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E9246B30-02F0-4283-ACA7-B1FDD9873BF8}"/>
                </a:ext>
              </a:extLst>
            </p:cNvPr>
            <p:cNvSpPr/>
            <p:nvPr/>
          </p:nvSpPr>
          <p:spPr>
            <a:xfrm rot="14009647">
              <a:off x="9187517" y="4078464"/>
              <a:ext cx="263503" cy="52373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2439808A-1B02-4F8E-B61E-B20871153933}"/>
                </a:ext>
              </a:extLst>
            </p:cNvPr>
            <p:cNvSpPr/>
            <p:nvPr/>
          </p:nvSpPr>
          <p:spPr>
            <a:xfrm>
              <a:off x="8502693" y="5275977"/>
              <a:ext cx="514192" cy="362170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C69946C8-C08C-42B4-914C-B1C2B3CF5541}"/>
                </a:ext>
              </a:extLst>
            </p:cNvPr>
            <p:cNvSpPr/>
            <p:nvPr/>
          </p:nvSpPr>
          <p:spPr>
            <a:xfrm rot="12363853">
              <a:off x="8841293" y="4061102"/>
              <a:ext cx="462339" cy="35360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0844CEC-4EC6-402D-AA57-D78BA61F6C82}"/>
                </a:ext>
              </a:extLst>
            </p:cNvPr>
            <p:cNvGrpSpPr/>
            <p:nvPr/>
          </p:nvGrpSpPr>
          <p:grpSpPr>
            <a:xfrm flipH="1">
              <a:off x="251733" y="2827727"/>
              <a:ext cx="1268874" cy="1538865"/>
              <a:chOff x="2188666" y="1729882"/>
              <a:chExt cx="1292831" cy="1538865"/>
            </a:xfrm>
            <a:grpFill/>
          </p:grpSpPr>
          <p:sp>
            <p:nvSpPr>
              <p:cNvPr id="17" name="Arrow: Chevron 16">
                <a:extLst>
                  <a:ext uri="{FF2B5EF4-FFF2-40B4-BE49-F238E27FC236}">
                    <a16:creationId xmlns:a16="http://schemas.microsoft.com/office/drawing/2014/main" id="{4E925930-45D0-4E44-B67C-6B910E82F0D3}"/>
                  </a:ext>
                </a:extLst>
              </p:cNvPr>
              <p:cNvSpPr/>
              <p:nvPr/>
            </p:nvSpPr>
            <p:spPr>
              <a:xfrm>
                <a:off x="2478366" y="2898940"/>
                <a:ext cx="454829" cy="369807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E7197452-5B50-46E0-9F09-C2DFDA192F54}"/>
                  </a:ext>
                </a:extLst>
              </p:cNvPr>
              <p:cNvSpPr/>
              <p:nvPr/>
            </p:nvSpPr>
            <p:spPr>
              <a:xfrm rot="18961879">
                <a:off x="2947141" y="2678343"/>
                <a:ext cx="414634" cy="36260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Arrow: Chevron 18">
                <a:extLst>
                  <a:ext uri="{FF2B5EF4-FFF2-40B4-BE49-F238E27FC236}">
                    <a16:creationId xmlns:a16="http://schemas.microsoft.com/office/drawing/2014/main" id="{7C108566-DA90-405B-A2AA-820F22EEAB1B}"/>
                  </a:ext>
                </a:extLst>
              </p:cNvPr>
              <p:cNvSpPr/>
              <p:nvPr/>
            </p:nvSpPr>
            <p:spPr>
              <a:xfrm rot="17157795">
                <a:off x="3100594" y="2408667"/>
                <a:ext cx="256313" cy="505492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Arrow: Chevron 19">
                <a:extLst>
                  <a:ext uri="{FF2B5EF4-FFF2-40B4-BE49-F238E27FC236}">
                    <a16:creationId xmlns:a16="http://schemas.microsoft.com/office/drawing/2014/main" id="{CA4C3BCE-5B83-4933-B756-F92EB58739B2}"/>
                  </a:ext>
                </a:extLst>
              </p:cNvPr>
              <p:cNvSpPr/>
              <p:nvPr/>
            </p:nvSpPr>
            <p:spPr>
              <a:xfrm rot="16200000">
                <a:off x="3032352" y="2181749"/>
                <a:ext cx="342578" cy="482678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0">
                <a:extLst>
                  <a:ext uri="{FF2B5EF4-FFF2-40B4-BE49-F238E27FC236}">
                    <a16:creationId xmlns:a16="http://schemas.microsoft.com/office/drawing/2014/main" id="{DE9DB3DF-EC99-4575-8EA5-C195B0B92F44}"/>
                  </a:ext>
                </a:extLst>
              </p:cNvPr>
              <p:cNvSpPr/>
              <p:nvPr/>
            </p:nvSpPr>
            <p:spPr>
              <a:xfrm rot="11634440">
                <a:off x="2188666" y="1729882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6E49D3CC-1EB3-4FB5-9CAF-A7B0C6DA92B7}"/>
                  </a:ext>
                </a:extLst>
              </p:cNvPr>
              <p:cNvSpPr/>
              <p:nvPr/>
            </p:nvSpPr>
            <p:spPr>
              <a:xfrm rot="14780273">
                <a:off x="2921549" y="1906000"/>
                <a:ext cx="282716" cy="504486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A25FEB83-CC50-44A3-A2DA-DFCA8E2439E4}"/>
                  </a:ext>
                </a:extLst>
              </p:cNvPr>
              <p:cNvSpPr/>
              <p:nvPr/>
            </p:nvSpPr>
            <p:spPr>
              <a:xfrm rot="19916488">
                <a:off x="2792513" y="2821880"/>
                <a:ext cx="345032" cy="36699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Arrow: Chevron 23">
                <a:extLst>
                  <a:ext uri="{FF2B5EF4-FFF2-40B4-BE49-F238E27FC236}">
                    <a16:creationId xmlns:a16="http://schemas.microsoft.com/office/drawing/2014/main" id="{F3AC3219-AF55-4077-BD8A-2578426653F0}"/>
                  </a:ext>
                </a:extLst>
              </p:cNvPr>
              <p:cNvSpPr/>
              <p:nvPr/>
            </p:nvSpPr>
            <p:spPr>
              <a:xfrm rot="12994691">
                <a:off x="2526976" y="1809564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Arrow: Chevron 27">
              <a:extLst>
                <a:ext uri="{FF2B5EF4-FFF2-40B4-BE49-F238E27FC236}">
                  <a16:creationId xmlns:a16="http://schemas.microsoft.com/office/drawing/2014/main" id="{BD00EFA0-112C-41D0-B87E-0854CB6DB4CC}"/>
                </a:ext>
              </a:extLst>
            </p:cNvPr>
            <p:cNvSpPr/>
            <p:nvPr/>
          </p:nvSpPr>
          <p:spPr>
            <a:xfrm>
              <a:off x="8299308" y="2824933"/>
              <a:ext cx="384754" cy="33134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Arrow: Chevron 28">
              <a:extLst>
                <a:ext uri="{FF2B5EF4-FFF2-40B4-BE49-F238E27FC236}">
                  <a16:creationId xmlns:a16="http://schemas.microsoft.com/office/drawing/2014/main" id="{34B88E30-4794-47E7-8DBA-CA7616133BCD}"/>
                </a:ext>
              </a:extLst>
            </p:cNvPr>
            <p:cNvSpPr/>
            <p:nvPr/>
          </p:nvSpPr>
          <p:spPr>
            <a:xfrm rot="19930869">
              <a:off x="8949301" y="2772885"/>
              <a:ext cx="299804" cy="331985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Arrow: Chevron 29">
              <a:extLst>
                <a:ext uri="{FF2B5EF4-FFF2-40B4-BE49-F238E27FC236}">
                  <a16:creationId xmlns:a16="http://schemas.microsoft.com/office/drawing/2014/main" id="{5AFF72C2-9B33-4D3F-8471-D11F59D1D445}"/>
                </a:ext>
              </a:extLst>
            </p:cNvPr>
            <p:cNvSpPr/>
            <p:nvPr/>
          </p:nvSpPr>
          <p:spPr>
            <a:xfrm rot="18262642">
              <a:off x="9171700" y="2542972"/>
              <a:ext cx="242749" cy="48150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Arrow: Chevron 33">
              <a:extLst>
                <a:ext uri="{FF2B5EF4-FFF2-40B4-BE49-F238E27FC236}">
                  <a16:creationId xmlns:a16="http://schemas.microsoft.com/office/drawing/2014/main" id="{E5292B8F-D13F-4823-99A8-9E2C6F831420}"/>
                </a:ext>
              </a:extLst>
            </p:cNvPr>
            <p:cNvSpPr/>
            <p:nvPr/>
          </p:nvSpPr>
          <p:spPr>
            <a:xfrm>
              <a:off x="8590662" y="2821941"/>
              <a:ext cx="426223" cy="334338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61C123C7-A9FE-4CDF-9E35-4F8CD7135DEC}"/>
                </a:ext>
              </a:extLst>
            </p:cNvPr>
            <p:cNvSpPr/>
            <p:nvPr/>
          </p:nvSpPr>
          <p:spPr>
            <a:xfrm>
              <a:off x="1564456" y="2805586"/>
              <a:ext cx="3498053" cy="353117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4" name="Arrow: Pentagon 15">
            <a:extLst>
              <a:ext uri="{FF2B5EF4-FFF2-40B4-BE49-F238E27FC236}">
                <a16:creationId xmlns:a16="http://schemas.microsoft.com/office/drawing/2014/main" id="{B569F9C9-A9DD-4822-B473-FE042728F6A6}"/>
              </a:ext>
            </a:extLst>
          </p:cNvPr>
          <p:cNvSpPr/>
          <p:nvPr/>
        </p:nvSpPr>
        <p:spPr>
          <a:xfrm rot="10800000">
            <a:off x="5346653" y="3123992"/>
            <a:ext cx="5268650" cy="681309"/>
          </a:xfrm>
          <a:prstGeom prst="homePlate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9966FF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37959" y="59884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18817" y="4259785"/>
            <a:ext cx="13144" cy="49907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85AE86B-C629-4EB4-B4A5-444A629DA4A1}"/>
              </a:ext>
            </a:extLst>
          </p:cNvPr>
          <p:cNvCxnSpPr>
            <a:cxnSpLocks/>
            <a:endCxn id="183" idx="3"/>
          </p:cNvCxnSpPr>
          <p:nvPr/>
        </p:nvCxnSpPr>
        <p:spPr>
          <a:xfrm flipV="1">
            <a:off x="-94390" y="5864887"/>
            <a:ext cx="10914122" cy="31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449663" y="5561335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78232" y="5024934"/>
            <a:ext cx="277929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1: Conflict in the Middle East, , 1945-95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38" idx="1"/>
          </p:cNvCxnSpPr>
          <p:nvPr/>
        </p:nvCxnSpPr>
        <p:spPr>
          <a:xfrm flipV="1">
            <a:off x="1673675" y="1211493"/>
            <a:ext cx="8752090" cy="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935639" y="5810154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417302" y="4621248"/>
            <a:ext cx="1011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Christmas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3281715" y="447628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4158668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5287B4A6-57F1-4EB3-9788-44DB56C0565B}"/>
              </a:ext>
            </a:extLst>
          </p:cNvPr>
          <p:cNvSpPr/>
          <p:nvPr/>
        </p:nvSpPr>
        <p:spPr>
          <a:xfrm>
            <a:off x="5214387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6273336" y="448469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8377067" y="4496953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28123" y="4491931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0" idx="4"/>
            <a:endCxn id="116" idx="0"/>
          </p:cNvCxnSpPr>
          <p:nvPr/>
        </p:nvCxnSpPr>
        <p:spPr>
          <a:xfrm flipH="1">
            <a:off x="4283309" y="4674625"/>
            <a:ext cx="1" cy="19530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3" idx="2"/>
          </p:cNvCxnSpPr>
          <p:nvPr/>
        </p:nvCxnSpPr>
        <p:spPr>
          <a:xfrm>
            <a:off x="4513899" y="4783006"/>
            <a:ext cx="1176" cy="21773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7" idx="4"/>
          </p:cNvCxnSpPr>
          <p:nvPr/>
        </p:nvCxnSpPr>
        <p:spPr>
          <a:xfrm flipH="1">
            <a:off x="6397977" y="4663002"/>
            <a:ext cx="1" cy="2029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3" idx="2"/>
          </p:cNvCxnSpPr>
          <p:nvPr/>
        </p:nvCxnSpPr>
        <p:spPr>
          <a:xfrm flipH="1">
            <a:off x="6626699" y="4753237"/>
            <a:ext cx="873" cy="2531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9" idx="4"/>
            <a:endCxn id="121" idx="0"/>
          </p:cNvCxnSpPr>
          <p:nvPr/>
        </p:nvCxnSpPr>
        <p:spPr>
          <a:xfrm flipH="1">
            <a:off x="8501708" y="4675259"/>
            <a:ext cx="1" cy="20231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2" idx="2"/>
          </p:cNvCxnSpPr>
          <p:nvPr/>
        </p:nvCxnSpPr>
        <p:spPr>
          <a:xfrm>
            <a:off x="8728810" y="4747515"/>
            <a:ext cx="1" cy="24883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1237960" y="54737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126124" y="58228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254358" y="6179617"/>
            <a:ext cx="5574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71" name="Arrow: Chevron 6">
            <a:extLst>
              <a:ext uri="{FF2B5EF4-FFF2-40B4-BE49-F238E27FC236}">
                <a16:creationId xmlns:a16="http://schemas.microsoft.com/office/drawing/2014/main" id="{6AB46AF0-2F3E-4F84-B1D0-EEF8B0BC7DB5}"/>
              </a:ext>
            </a:extLst>
          </p:cNvPr>
          <p:cNvSpPr/>
          <p:nvPr/>
        </p:nvSpPr>
        <p:spPr>
          <a:xfrm rot="19720053">
            <a:off x="11045117" y="5278111"/>
            <a:ext cx="568449" cy="795770"/>
          </a:xfrm>
          <a:prstGeom prst="chevron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1270" y="2090135"/>
            <a:ext cx="916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Easter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190532" y="14708"/>
            <a:ext cx="2665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Summer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144392" y="5963152"/>
            <a:ext cx="2165" cy="2841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9302055" y="5133958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880132" y="5873811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 207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761469" y="5783098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1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2927875" y="5542246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9852522" y="5542246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TextBox 215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2389478" y="5112946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530937" y="275844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16" idx="3"/>
            <a:endCxn id="184" idx="1"/>
          </p:cNvCxnSpPr>
          <p:nvPr/>
        </p:nvCxnSpPr>
        <p:spPr>
          <a:xfrm>
            <a:off x="1024752" y="3458938"/>
            <a:ext cx="9590551" cy="570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622" y="3083558"/>
            <a:ext cx="7683" cy="33605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4854149" y="3097921"/>
            <a:ext cx="122056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/>
              </a:rPr>
              <a:t>Half Term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346652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9952081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2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359636" y="3120059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48376" y="885391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400" y="3504970"/>
            <a:ext cx="2485" cy="3296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7938685" y="2581483"/>
            <a:ext cx="3331352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1: Civil Rights Movements 1954-75</a:t>
            </a:r>
            <a:endParaRPr lang="en-GB" sz="1400" dirty="0"/>
          </a:p>
          <a:p>
            <a:pPr algn="r"/>
            <a:endParaRPr lang="en-US" sz="1400" b="1" dirty="0">
              <a:solidFill>
                <a:srgbClr val="7030A0"/>
              </a:solidFill>
              <a:latin typeface="Sk-Modernist"/>
            </a:endParaRP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2369546" y="897042"/>
            <a:ext cx="254886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1: REVISION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538796" y="864703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pic>
        <p:nvPicPr>
          <p:cNvPr id="246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916322" y="3121187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" name="TextBox 25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8888" y="3807287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642178" y="3161164"/>
            <a:ext cx="285152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2: REVISION</a:t>
            </a:r>
            <a:endParaRPr lang="en-US" sz="1400" dirty="0">
              <a:solidFill>
                <a:srgbClr val="7030A0"/>
              </a:solidFill>
              <a:latin typeface="Sk-Modernist"/>
            </a:endParaRP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2056376" y="12925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2056377" y="7778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Oval 265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944541" y="11269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7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9838191" y="895097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7835332" y="1272940"/>
            <a:ext cx="12860" cy="34875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Oval 26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7742043" y="114401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577129" y="1228044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69159" y="1120917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6657958" y="1314869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6546123" y="114923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6651923" y="805856"/>
            <a:ext cx="7264" cy="378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TextBox 274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6711142" y="545210"/>
            <a:ext cx="2835106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7030A0"/>
                </a:solidFill>
                <a:latin typeface="Sk-Modernist"/>
              </a:rPr>
              <a:t>SUMMER TERM 2: EXAM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9517458" y="487220"/>
            <a:ext cx="9008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Year Exams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673596" y="4931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0" y="31173"/>
            <a:ext cx="6503536" cy="322633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GB" b="1" dirty="0">
                <a:solidFill>
                  <a:srgbClr val="7030A0"/>
                </a:solidFill>
                <a:latin typeface="Sk-Modernist"/>
              </a:rPr>
              <a:t>HISTORY Year 11 Curriculum Roadmap</a:t>
            </a:r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8223" y="307443"/>
            <a:ext cx="344320" cy="37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96B5BD5-7D7A-4B64-B491-87EC4715CB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430" y="5516235"/>
            <a:ext cx="209550" cy="6953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2815C2-BC98-81B9-2C87-23BEC725592A}"/>
              </a:ext>
            </a:extLst>
          </p:cNvPr>
          <p:cNvSpPr txBox="1"/>
          <p:nvPr/>
        </p:nvSpPr>
        <p:spPr>
          <a:xfrm>
            <a:off x="6165839" y="4947723"/>
            <a:ext cx="355730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2: USA – Conflict at home and abroad – the Vietnam War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B07A32-2320-41D8-A77A-9825A33133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4098" y="6242510"/>
            <a:ext cx="1665533" cy="573561"/>
          </a:xfrm>
          <a:prstGeom prst="rect">
            <a:avLst/>
          </a:prstGeom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E49CFA1B-F1A9-4171-A548-E34603678DC8}"/>
              </a:ext>
            </a:extLst>
          </p:cNvPr>
          <p:cNvSpPr txBox="1"/>
          <p:nvPr/>
        </p:nvSpPr>
        <p:spPr>
          <a:xfrm>
            <a:off x="326095" y="5634300"/>
            <a:ext cx="14762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dirty="0">
                <a:solidFill>
                  <a:schemeClr val="bg1"/>
                </a:solidFill>
                <a:highlight>
                  <a:srgbClr val="CC99FF"/>
                </a:highlight>
                <a:latin typeface="Sk-Modernist" panose="00000500000000000000" pitchFamily="50" charset="0"/>
              </a:rPr>
              <a:t>Attempts at a solution, 1974-95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AAEBACBA-10DE-4438-9B17-E9230F9DBE64}"/>
              </a:ext>
            </a:extLst>
          </p:cNvPr>
          <p:cNvSpPr txBox="1"/>
          <p:nvPr/>
        </p:nvSpPr>
        <p:spPr>
          <a:xfrm>
            <a:off x="3652052" y="5610339"/>
            <a:ext cx="1742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highlight>
                  <a:srgbClr val="CC99FF"/>
                </a:highlight>
                <a:latin typeface="Sk-Modernist" panose="00000500000000000000" pitchFamily="50" charset="0"/>
              </a:rPr>
              <a:t>Involvement in the Vietnam War, 1954-75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4ED0EAB-6B0E-4811-8370-3382DAC89C29}"/>
              </a:ext>
            </a:extLst>
          </p:cNvPr>
          <p:cNvSpPr txBox="1"/>
          <p:nvPr/>
        </p:nvSpPr>
        <p:spPr>
          <a:xfrm>
            <a:off x="6748358" y="5540128"/>
            <a:ext cx="1861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highlight>
                  <a:srgbClr val="CC99FF"/>
                </a:highlight>
                <a:latin typeface="Sk-Modernist" panose="00000500000000000000" pitchFamily="50" charset="0"/>
              </a:rPr>
              <a:t>Reactions to US involvement in the Vietnam War, 1964-75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21080200-73C3-40C4-8457-552B4C1B8503}"/>
              </a:ext>
            </a:extLst>
          </p:cNvPr>
          <p:cNvSpPr txBox="1"/>
          <p:nvPr/>
        </p:nvSpPr>
        <p:spPr>
          <a:xfrm>
            <a:off x="7510317" y="3187079"/>
            <a:ext cx="1861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highlight>
                  <a:srgbClr val="CC99FF"/>
                </a:highlight>
                <a:latin typeface="Sk-Modernist" panose="00000500000000000000" pitchFamily="50" charset="0"/>
              </a:rPr>
              <a:t>Protest, progress, and radicalism, 1960-75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2A88E8-98F0-E675-1BF7-323C9180AA86}"/>
              </a:ext>
            </a:extLst>
          </p:cNvPr>
          <p:cNvSpPr txBox="1"/>
          <p:nvPr/>
        </p:nvSpPr>
        <p:spPr>
          <a:xfrm>
            <a:off x="3513788" y="5018082"/>
            <a:ext cx="23105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USA – Conflict at home and abroad – the Vietnam War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635273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8f8ea2-9586-4c47-9997-81d61fd0d792" xsi:nil="true"/>
    <lcf76f155ced4ddcb4097134ff3c332f xmlns="ee0d1c78-f6f5-4e44-83d1-3d2a08c71ee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B85845E2DBE045B3E75429F8A6F4E1" ma:contentTypeVersion="17" ma:contentTypeDescription="Create a new document." ma:contentTypeScope="" ma:versionID="83032884fffeaf0d7f41474777421989">
  <xsd:schema xmlns:xsd="http://www.w3.org/2001/XMLSchema" xmlns:xs="http://www.w3.org/2001/XMLSchema" xmlns:p="http://schemas.microsoft.com/office/2006/metadata/properties" xmlns:ns2="ee0d1c78-f6f5-4e44-83d1-3d2a08c71eeb" xmlns:ns3="9b8f8ea2-9586-4c47-9997-81d61fd0d792" targetNamespace="http://schemas.microsoft.com/office/2006/metadata/properties" ma:root="true" ma:fieldsID="ccaa67d50decb72b50f38ceccc20c9c8" ns2:_="" ns3:_="">
    <xsd:import namespace="ee0d1c78-f6f5-4e44-83d1-3d2a08c71eeb"/>
    <xsd:import namespace="9b8f8ea2-9586-4c47-9997-81d61fd0d7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d1c78-f6f5-4e44-83d1-3d2a08c71e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46cd733-550f-4587-828e-f8b8c11519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8f8ea2-9586-4c47-9997-81d61fd0d79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117837a-d3b2-4042-beaa-d20ade4436ea}" ma:internalName="TaxCatchAll" ma:showField="CatchAllData" ma:web="9b8f8ea2-9586-4c47-9997-81d61fd0d7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B38583-F401-451B-9BF6-A7D89FF006F8}">
  <ds:schemaRefs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ee0d1c78-f6f5-4e44-83d1-3d2a08c71eeb"/>
    <ds:schemaRef ds:uri="http://www.w3.org/XML/1998/namespace"/>
    <ds:schemaRef ds:uri="9b8f8ea2-9586-4c47-9997-81d61fd0d792"/>
  </ds:schemaRefs>
</ds:datastoreItem>
</file>

<file path=customXml/itemProps2.xml><?xml version="1.0" encoding="utf-8"?>
<ds:datastoreItem xmlns:ds="http://schemas.openxmlformats.org/officeDocument/2006/customXml" ds:itemID="{E49B9583-F363-4762-8FE7-7C9F7551D2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2AD183-9CA2-4ED5-8E73-708F30C189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0d1c78-f6f5-4e44-83d1-3d2a08c71eeb"/>
    <ds:schemaRef ds:uri="9b8f8ea2-9586-4c47-9997-81d61fd0d7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321</Words>
  <Application>Microsoft Macintosh PowerPoint</Application>
  <PresentationFormat>Widescreen</PresentationFormat>
  <Paragraphs>54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Sk-Modernist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B Ames</dc:creator>
  <cp:lastModifiedBy>Miss G Kiely</cp:lastModifiedBy>
  <cp:revision>9</cp:revision>
  <dcterms:created xsi:type="dcterms:W3CDTF">2021-06-29T10:02:40Z</dcterms:created>
  <dcterms:modified xsi:type="dcterms:W3CDTF">2025-02-23T16:51:45Z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0x01010018B85845E2DBE045B3E75429F8A6F4E1</vt:lpwstr>
  </property>
</Properties>
</file>