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4"/>
  </p:sldMasterIdLst>
  <p:notesMasterIdLst>
    <p:notesMasterId r:id="rId8"/>
  </p:notesMasterIdLst>
  <p:sldIdLst>
    <p:sldId id="338" r:id="rId5"/>
    <p:sldId id="340" r:id="rId6"/>
    <p:sldId id="344" r:id="rId7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55555"/>
    <a:srgbClr val="346C85"/>
    <a:srgbClr val="2C4788"/>
    <a:srgbClr val="386D3C"/>
    <a:srgbClr val="4D348D"/>
    <a:srgbClr val="7A7500"/>
    <a:srgbClr val="A15800"/>
    <a:srgbClr val="982F32"/>
    <a:srgbClr val="395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83647E-86FA-B04E-1A1D-C7B8A2D5C4F0}" v="14" dt="2024-12-19T15:07:31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6357" autoAdjust="0"/>
  </p:normalViewPr>
  <p:slideViewPr>
    <p:cSldViewPr>
      <p:cViewPr>
        <p:scale>
          <a:sx n="75" d="100"/>
          <a:sy n="75" d="100"/>
        </p:scale>
        <p:origin x="54" y="6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D82DB-D38A-43D2-A1AE-F20190BA7AAA}" type="datetimeFigureOut">
              <a:rPr lang="en-GB" smtClean="0"/>
              <a:t>31/12/2024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464FB-2853-40B7-9FD4-DF8B64C44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1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1798655" y="413957"/>
            <a:ext cx="10286999" cy="5928320"/>
            <a:chOff x="914401" y="381000"/>
            <a:chExt cx="10286999" cy="5898494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81000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381000"/>
              <a:ext cx="3200400" cy="101373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381000"/>
              <a:ext cx="3200400" cy="10137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1700886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009108"/>
              <a:ext cx="2286000" cy="101373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2009108"/>
              <a:ext cx="2971800" cy="10137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2009108"/>
              <a:ext cx="22860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14401" y="3328995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914401" y="2009108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3637217"/>
              <a:ext cx="2971800" cy="101373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3637217"/>
              <a:ext cx="2286000" cy="101373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3637217"/>
              <a:ext cx="2286000" cy="101373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381000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637423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B349D190-8F35-B646-88D3-9861D931660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4957309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3725277D-9044-3C48-BDCE-4986AA12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5265531"/>
              <a:ext cx="3200400" cy="101373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4ABF5809-C05D-9E41-8FD3-CBFCBD7D4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5265531"/>
              <a:ext cx="3200400" cy="10137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BF93E815-6D33-CC40-8B9F-4C1C0C4EF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5265325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5DB475C-570C-0741-AE08-FF2AC73C4D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1872" y="515723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A7976A92-7A4D-E44C-A0BC-00D844E5DC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75924" y="763586"/>
            <a:ext cx="1528444" cy="603556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6A05A9C5-0E13-B84C-99F1-55C3654E2A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39989" y="498094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1DBB0CF0-A1A4-CE4D-A441-A9BE0438D8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44041" y="745956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EB140318-B0A5-5541-9A49-E4C65AD70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2358" y="45567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8DB73B70-08EE-414C-ADF5-DF5B276D36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72104" y="797458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25">
            <a:extLst>
              <a:ext uri="{FF2B5EF4-FFF2-40B4-BE49-F238E27FC236}">
                <a16:creationId xmlns:a16="http://schemas.microsoft.com/office/drawing/2014/main" id="{BEE9AEBC-8DC2-2D48-B210-63E837706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955645" y="68850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76410E08-BB9A-F847-909A-BCAAF79CF2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010533" y="102354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690BF716-5243-B247-A3A7-86186B18CC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839526" y="1890898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8C5EE851-3E5C-3F4D-9420-2ABCC1A442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843578" y="2138760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Text Placeholder 25">
            <a:extLst>
              <a:ext uri="{FF2B5EF4-FFF2-40B4-BE49-F238E27FC236}">
                <a16:creationId xmlns:a16="http://schemas.microsoft.com/office/drawing/2014/main" id="{2186EDF5-C869-EA41-9C4E-6E82C7A91B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01611" y="2134451"/>
            <a:ext cx="21126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30">
            <a:extLst>
              <a:ext uri="{FF2B5EF4-FFF2-40B4-BE49-F238E27FC236}">
                <a16:creationId xmlns:a16="http://schemas.microsoft.com/office/drawing/2014/main" id="{67D1694C-F69E-BE44-B95E-57E013014E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04668" y="2382313"/>
            <a:ext cx="210962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25">
            <a:extLst>
              <a:ext uri="{FF2B5EF4-FFF2-40B4-BE49-F238E27FC236}">
                <a16:creationId xmlns:a16="http://schemas.microsoft.com/office/drawing/2014/main" id="{42D28A37-B695-C344-A64D-FC45297DAD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63060" y="2063113"/>
            <a:ext cx="2337641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Text Placeholder 30">
            <a:extLst>
              <a:ext uri="{FF2B5EF4-FFF2-40B4-BE49-F238E27FC236}">
                <a16:creationId xmlns:a16="http://schemas.microsoft.com/office/drawing/2014/main" id="{6CE9677C-98EC-AB4A-8701-5D92C2D7A54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777903" y="2376918"/>
            <a:ext cx="2337641" cy="613405"/>
          </a:xfrm>
          <a:solidFill>
            <a:schemeClr val="accent1">
              <a:lumMod val="50000"/>
            </a:schemeClr>
          </a:solidFill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5" name="Text Placeholder 25">
            <a:extLst>
              <a:ext uri="{FF2B5EF4-FFF2-40B4-BE49-F238E27FC236}">
                <a16:creationId xmlns:a16="http://schemas.microsoft.com/office/drawing/2014/main" id="{B3D23E3D-796F-D34B-9210-9174D150D5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45637" y="2083629"/>
            <a:ext cx="208953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30">
            <a:extLst>
              <a:ext uri="{FF2B5EF4-FFF2-40B4-BE49-F238E27FC236}">
                <a16:creationId xmlns:a16="http://schemas.microsoft.com/office/drawing/2014/main" id="{671AE421-0AC3-DC4A-AC91-E75C8CED10C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47609" y="2376917"/>
            <a:ext cx="208651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Text Placeholder 25">
            <a:extLst>
              <a:ext uri="{FF2B5EF4-FFF2-40B4-BE49-F238E27FC236}">
                <a16:creationId xmlns:a16="http://schemas.microsoft.com/office/drawing/2014/main" id="{3DC2A67C-BA03-7041-B79A-28B23C4726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78804" y="229400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8" name="Text Placeholder 30">
            <a:extLst>
              <a:ext uri="{FF2B5EF4-FFF2-40B4-BE49-F238E27FC236}">
                <a16:creationId xmlns:a16="http://schemas.microsoft.com/office/drawing/2014/main" id="{87C1FA06-5702-0E4B-AC29-450C9B4690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82856" y="254186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A6172F7F-D625-B848-A23D-AC74258C5F2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40294" y="3440159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Text Placeholder 30">
            <a:extLst>
              <a:ext uri="{FF2B5EF4-FFF2-40B4-BE49-F238E27FC236}">
                <a16:creationId xmlns:a16="http://schemas.microsoft.com/office/drawing/2014/main" id="{74349B84-A38B-384C-BE16-7B18D317254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44346" y="3688021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25">
            <a:extLst>
              <a:ext uri="{FF2B5EF4-FFF2-40B4-BE49-F238E27FC236}">
                <a16:creationId xmlns:a16="http://schemas.microsoft.com/office/drawing/2014/main" id="{53464D34-16AF-CF4B-9413-5A7E59930ED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071726" y="3709418"/>
            <a:ext cx="1870430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0">
            <a:extLst>
              <a:ext uri="{FF2B5EF4-FFF2-40B4-BE49-F238E27FC236}">
                <a16:creationId xmlns:a16="http://schemas.microsoft.com/office/drawing/2014/main" id="{5C00727B-E1E9-C145-9A5F-06352EAAF8A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075778" y="3957280"/>
            <a:ext cx="1870430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3" name="Text Placeholder 25">
            <a:extLst>
              <a:ext uri="{FF2B5EF4-FFF2-40B4-BE49-F238E27FC236}">
                <a16:creationId xmlns:a16="http://schemas.microsoft.com/office/drawing/2014/main" id="{8BA549E7-AC75-AA41-A620-092D507C1BC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41234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Text Placeholder 30">
            <a:extLst>
              <a:ext uri="{FF2B5EF4-FFF2-40B4-BE49-F238E27FC236}">
                <a16:creationId xmlns:a16="http://schemas.microsoft.com/office/drawing/2014/main" id="{901D0D0F-2057-274E-9334-0BDFDD8975A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1639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98088848-43C5-0748-A068-E561874340B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64728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6" name="Text Placeholder 30">
            <a:extLst>
              <a:ext uri="{FF2B5EF4-FFF2-40B4-BE49-F238E27FC236}">
                <a16:creationId xmlns:a16="http://schemas.microsoft.com/office/drawing/2014/main" id="{AFB6D5F1-CFF2-AE41-A794-3DA200E188A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65133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7" name="Text Placeholder 25">
            <a:extLst>
              <a:ext uri="{FF2B5EF4-FFF2-40B4-BE49-F238E27FC236}">
                <a16:creationId xmlns:a16="http://schemas.microsoft.com/office/drawing/2014/main" id="{C23503DA-BAB3-E142-96D4-E1C5DED1BBC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9983999" y="401553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8" name="Text Placeholder 30">
            <a:extLst>
              <a:ext uri="{FF2B5EF4-FFF2-40B4-BE49-F238E27FC236}">
                <a16:creationId xmlns:a16="http://schemas.microsoft.com/office/drawing/2014/main" id="{A18AF3A6-012F-E946-82A7-FC28273D995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988051" y="42633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9" name="Text Placeholder 25">
            <a:extLst>
              <a:ext uri="{FF2B5EF4-FFF2-40B4-BE49-F238E27FC236}">
                <a16:creationId xmlns:a16="http://schemas.microsoft.com/office/drawing/2014/main" id="{6EB289C5-6287-B044-AD9B-A01310746A5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0009974" y="505244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0" name="Text Placeholder 30">
            <a:extLst>
              <a:ext uri="{FF2B5EF4-FFF2-40B4-BE49-F238E27FC236}">
                <a16:creationId xmlns:a16="http://schemas.microsoft.com/office/drawing/2014/main" id="{7C7E16A3-1EBC-754A-BB7B-D239BF5C6F9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014026" y="530030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1" name="Text Placeholder 25">
            <a:extLst>
              <a:ext uri="{FF2B5EF4-FFF2-40B4-BE49-F238E27FC236}">
                <a16:creationId xmlns:a16="http://schemas.microsoft.com/office/drawing/2014/main" id="{4E9BA4E9-F591-2544-A097-62D6A482E90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79001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2" name="Text Placeholder 30">
            <a:extLst>
              <a:ext uri="{FF2B5EF4-FFF2-40B4-BE49-F238E27FC236}">
                <a16:creationId xmlns:a16="http://schemas.microsoft.com/office/drawing/2014/main" id="{2CD3D6A6-31C4-1441-9451-8FFF3E8124A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794066" y="558796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3" name="Text Placeholder 25">
            <a:extLst>
              <a:ext uri="{FF2B5EF4-FFF2-40B4-BE49-F238E27FC236}">
                <a16:creationId xmlns:a16="http://schemas.microsoft.com/office/drawing/2014/main" id="{16305EA5-7C89-1745-8ABF-DC5EDA1285C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94215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4" name="Text Placeholder 30">
            <a:extLst>
              <a:ext uri="{FF2B5EF4-FFF2-40B4-BE49-F238E27FC236}">
                <a16:creationId xmlns:a16="http://schemas.microsoft.com/office/drawing/2014/main" id="{AC65B23F-D2DD-B046-B6AC-7FBDDE5AE36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946207" y="558796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5" name="Text Placeholder 25">
            <a:extLst>
              <a:ext uri="{FF2B5EF4-FFF2-40B4-BE49-F238E27FC236}">
                <a16:creationId xmlns:a16="http://schemas.microsoft.com/office/drawing/2014/main" id="{6D90CB77-963D-A047-961E-E9FCFF2DC7B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977148" y="5340098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6" name="Text Placeholder 30">
            <a:extLst>
              <a:ext uri="{FF2B5EF4-FFF2-40B4-BE49-F238E27FC236}">
                <a16:creationId xmlns:a16="http://schemas.microsoft.com/office/drawing/2014/main" id="{48805874-27D7-0C47-824E-243C35891BC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981200" y="558796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116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0E32-0304-4451-ADB8-C044457D5B85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D371EF8-9F5A-4DAB-B41B-5C4E1E47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F4B8AD-1E3F-41A0-B9E7-981626D8B3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7800" y="2438400"/>
            <a:ext cx="9296400" cy="2286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968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593241-6B2C-413E-AB0F-2EF989D0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3E543-5EC2-44ED-8994-0F6136426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F2D13-B89E-440E-B2A2-65809F947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669A-81AB-4567-AC0E-8A4D53B63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BF2DD-1ECF-49C1-A4DF-FBE7D8DA8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81368-A1D1-4130-A7AA-C81582F3A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8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9421620" y="467447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3" name="AutoShape 110" title="Arrow pointing to the left"/>
          <p:cNvSpPr>
            <a:spLocks noChangeArrowheads="1"/>
          </p:cNvSpPr>
          <p:nvPr/>
        </p:nvSpPr>
        <p:spPr bwMode="auto">
          <a:xfrm>
            <a:off x="6082797" y="2143775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2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4639217" y="3748408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39" name="AutoShape 110" title="Arrow pointing to the left"/>
          <p:cNvSpPr>
            <a:spLocks noChangeArrowheads="1"/>
          </p:cNvSpPr>
          <p:nvPr/>
        </p:nvSpPr>
        <p:spPr bwMode="auto">
          <a:xfrm rot="20389186">
            <a:off x="10880397" y="5400585"/>
            <a:ext cx="467968" cy="77196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2343965" y="5375587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5EA319-0BA8-483B-B5DF-CE76F1A64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04923" y="2193786"/>
            <a:ext cx="1597248" cy="863599"/>
          </a:xfrm>
        </p:spPr>
        <p:txBody>
          <a:bodyPr/>
          <a:lstStyle/>
          <a:p>
            <a:r>
              <a:rPr lang="en-GB" sz="1200" dirty="0">
                <a:latin typeface="Sk-Modernist"/>
              </a:rPr>
              <a:t>How do we measure weather? What is the difference between weather and climate?</a:t>
            </a:r>
          </a:p>
          <a:p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3C7655-7AD1-4499-8548-0DF446F69E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4882" y="513949"/>
            <a:ext cx="1568859" cy="608389"/>
          </a:xfrm>
        </p:spPr>
        <p:txBody>
          <a:bodyPr/>
          <a:lstStyle/>
          <a:p>
            <a:r>
              <a:rPr lang="en-GB" sz="1200" dirty="0">
                <a:latin typeface="Sk-Modernist" panose="00000500000000000000" pitchFamily="50" charset="0"/>
              </a:rPr>
              <a:t>Difference between site and settlement. How and why settlements change over time?</a:t>
            </a:r>
            <a:endParaRPr lang="en-US" sz="1200" b="1" dirty="0">
              <a:latin typeface="Sk-Modernist" panose="00000500000000000000" pitchFamily="50" charset="0"/>
            </a:endParaRPr>
          </a:p>
          <a:p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63839" y="663296"/>
            <a:ext cx="2864321" cy="515628"/>
          </a:xfrm>
        </p:spPr>
        <p:txBody>
          <a:bodyPr/>
          <a:lstStyle/>
          <a:p>
            <a:r>
              <a:rPr lang="en-GB" sz="1100" dirty="0">
                <a:latin typeface="Sk-Modernist" panose="00000500000000000000" pitchFamily="50" charset="0"/>
              </a:rPr>
              <a:t>Is land use the same in developing area? Problems of traffic in urban areas</a:t>
            </a:r>
            <a:endParaRPr lang="en-US" sz="1100" b="1" dirty="0">
              <a:latin typeface="Sk-Modernist" panose="00000500000000000000" pitchFamily="50" charset="0"/>
            </a:endParaRPr>
          </a:p>
          <a:p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500297" y="493036"/>
            <a:ext cx="2033166" cy="974972"/>
          </a:xfrm>
        </p:spPr>
        <p:txBody>
          <a:bodyPr/>
          <a:lstStyle/>
          <a:p>
            <a:pPr marL="0" indent="0">
              <a:buNone/>
            </a:pPr>
            <a:r>
              <a:rPr lang="en-GB" sz="1200" dirty="0">
                <a:latin typeface="Sk-Modernist" panose="00000500000000000000" pitchFamily="50" charset="0"/>
              </a:rPr>
              <a:t>Benefits and problems of settlement growth</a:t>
            </a:r>
          </a:p>
          <a:p>
            <a:pPr marL="0" indent="0">
              <a:buNone/>
            </a:pPr>
            <a:r>
              <a:rPr lang="en-GB" sz="1200" dirty="0">
                <a:latin typeface="Sk-Modernist" panose="00000500000000000000" pitchFamily="50" charset="0"/>
              </a:rPr>
              <a:t>Plotting Land use on the Burgess Model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8ECFD2A-1AB1-4279-BA30-6754655839E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515411" y="2193786"/>
            <a:ext cx="2152808" cy="61340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Sk-Modernist" panose="00000500000000000000" pitchFamily="50" charset="0"/>
              </a:rPr>
              <a:t>What is a microclimate and what factors alter it? </a:t>
            </a:r>
            <a:endParaRPr lang="en-US" sz="1200" b="1" dirty="0">
              <a:latin typeface="Sk-Modernist" panose="00000500000000000000" pitchFamily="50" charset="0"/>
            </a:endParaRPr>
          </a:p>
          <a:p>
            <a:pPr marL="0" indent="0">
              <a:buNone/>
            </a:pP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769401" y="1909277"/>
            <a:ext cx="122795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200" dirty="0">
                <a:latin typeface="Sk-Modernist" panose="00000500000000000000" pitchFamily="50" charset="0"/>
              </a:rPr>
              <a:t>What is climate change and what is it’s impact?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184520" y="3733875"/>
            <a:ext cx="1521082" cy="860959"/>
          </a:xfrm>
        </p:spPr>
        <p:txBody>
          <a:bodyPr/>
          <a:lstStyle/>
          <a:p>
            <a:r>
              <a:rPr lang="en-US" sz="1200" dirty="0">
                <a:latin typeface="Sk-Modernist" panose="00000500000000000000" pitchFamily="50" charset="0"/>
              </a:rPr>
              <a:t>Introducing Africa by looking at its location, history and what it is like today  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358305" y="3795854"/>
            <a:ext cx="1929624" cy="743243"/>
          </a:xfrm>
        </p:spPr>
        <p:txBody>
          <a:bodyPr/>
          <a:lstStyle/>
          <a:p>
            <a:r>
              <a:rPr lang="en-US" sz="1200" dirty="0">
                <a:latin typeface="Sk-Modernist" panose="00000500000000000000" pitchFamily="50" charset="0"/>
              </a:rPr>
              <a:t>Focus on collecting data, presenting data, analysing results and then writing an evaluation of results. </a:t>
            </a:r>
            <a:endParaRPr lang="en-US" sz="1200" b="1" dirty="0"/>
          </a:p>
          <a:p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544857" y="5366404"/>
            <a:ext cx="2896511" cy="907345"/>
          </a:xfrm>
        </p:spPr>
        <p:txBody>
          <a:bodyPr/>
          <a:lstStyle/>
          <a:p>
            <a:pPr algn="ctr"/>
            <a:r>
              <a:rPr lang="en-US" sz="1200" dirty="0">
                <a:latin typeface="Sk-Modernist" panose="00000500000000000000" pitchFamily="50" charset="0"/>
              </a:rPr>
              <a:t>Journey around the world learning about places e.g. Antarctica, Brazil and America and learning new skills incl. measuring scale on maps, measuring height on maps, grid references and choropleth maps 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397184"/>
          </a:xfrm>
        </p:spPr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5246C9-17EA-4630-B701-8F576C268042}"/>
              </a:ext>
            </a:extLst>
          </p:cNvPr>
          <p:cNvSpPr/>
          <p:nvPr/>
        </p:nvSpPr>
        <p:spPr>
          <a:xfrm>
            <a:off x="1061506" y="5354835"/>
            <a:ext cx="1540931" cy="9783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Passport to Geography </a:t>
            </a:r>
            <a:r>
              <a:rPr lang="en-US" sz="1200" dirty="0">
                <a:latin typeface="Sk-Modernist" panose="00000500000000000000" pitchFamily="50" charset="0"/>
              </a:rPr>
              <a:t>​</a:t>
            </a:r>
            <a:endParaRPr lang="en-GB" sz="1000" b="1" dirty="0">
              <a:solidFill>
                <a:schemeClr val="bg1"/>
              </a:solidFill>
              <a:latin typeface="Sk-Modernist" panose="00000500000000000000" pitchFamily="50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BB35B4A-98DE-44A0-B6C9-DB701AABDC0F}"/>
              </a:ext>
            </a:extLst>
          </p:cNvPr>
          <p:cNvSpPr/>
          <p:nvPr/>
        </p:nvSpPr>
        <p:spPr>
          <a:xfrm>
            <a:off x="5017380" y="3614052"/>
            <a:ext cx="1235499" cy="1131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Africa and Kenya</a:t>
            </a:r>
            <a:r>
              <a:rPr lang="en-US" b="1" dirty="0"/>
              <a:t> </a:t>
            </a:r>
            <a:endParaRPr lang="en-GB" sz="1200" b="1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B1BE67-8CCF-4075-8D0D-00453F2A6306}"/>
              </a:ext>
            </a:extLst>
          </p:cNvPr>
          <p:cNvSpPr/>
          <p:nvPr/>
        </p:nvSpPr>
        <p:spPr>
          <a:xfrm>
            <a:off x="9782509" y="5228206"/>
            <a:ext cx="1251023" cy="124848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latin typeface="Sk-Modernist"/>
              </a:rPr>
              <a:t>Quality of Life in Urban Areas</a:t>
            </a:r>
          </a:p>
          <a:p>
            <a:pPr algn="ctr"/>
            <a:endParaRPr lang="en-GB" sz="1050" b="1" dirty="0">
              <a:latin typeface="Sk-Modernist" panose="00000500000000000000" pitchFamily="50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9D5809F-A5F1-442D-8A45-478F763E6A83}"/>
              </a:ext>
            </a:extLst>
          </p:cNvPr>
          <p:cNvSpPr/>
          <p:nvPr/>
        </p:nvSpPr>
        <p:spPr>
          <a:xfrm>
            <a:off x="9775363" y="257154"/>
            <a:ext cx="1305098" cy="13016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Site and Settlement</a:t>
            </a:r>
            <a:endParaRPr lang="en-GB" sz="1200" b="1" dirty="0">
              <a:latin typeface="Sk-Modernist" panose="00000500000000000000" pitchFamily="50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133A23D-B2CA-4D97-85F9-FB75889FA4C0}"/>
              </a:ext>
            </a:extLst>
          </p:cNvPr>
          <p:cNvSpPr/>
          <p:nvPr/>
        </p:nvSpPr>
        <p:spPr>
          <a:xfrm>
            <a:off x="4818881" y="2008629"/>
            <a:ext cx="1433998" cy="11009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Weather and Climate</a:t>
            </a:r>
          </a:p>
        </p:txBody>
      </p:sp>
      <p:sp>
        <p:nvSpPr>
          <p:cNvPr id="51" name="Text Placeholder 39">
            <a:extLst>
              <a:ext uri="{FF2B5EF4-FFF2-40B4-BE49-F238E27FC236}">
                <a16:creationId xmlns:a16="http://schemas.microsoft.com/office/drawing/2014/main" id="{9FB801A1-F532-4BCC-A212-7A1902E52DBE}"/>
              </a:ext>
            </a:extLst>
          </p:cNvPr>
          <p:cNvSpPr txBox="1">
            <a:spLocks/>
          </p:cNvSpPr>
          <p:nvPr/>
        </p:nvSpPr>
        <p:spPr>
          <a:xfrm>
            <a:off x="10617464" y="3777837"/>
            <a:ext cx="993833" cy="496209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A4B5CF32-91EB-43D1-8CBA-1FD623F42C39}"/>
              </a:ext>
            </a:extLst>
          </p:cNvPr>
          <p:cNvSpPr txBox="1">
            <a:spLocks/>
          </p:cNvSpPr>
          <p:nvPr/>
        </p:nvSpPr>
        <p:spPr>
          <a:xfrm>
            <a:off x="6250876" y="3777973"/>
            <a:ext cx="1997439" cy="92145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C0F9C0F-F5E9-435C-A4E1-CC9E9C07E3A6}"/>
              </a:ext>
            </a:extLst>
          </p:cNvPr>
          <p:cNvSpPr txBox="1">
            <a:spLocks/>
          </p:cNvSpPr>
          <p:nvPr/>
        </p:nvSpPr>
        <p:spPr>
          <a:xfrm>
            <a:off x="1961208" y="2394658"/>
            <a:ext cx="1282458" cy="86049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latin typeface="Sk-Modernist" panose="00000500000000000000" pitchFamily="50" charset="0"/>
              </a:rPr>
              <a:t>Advantages and disadvantages of tourism in Kenya  </a:t>
            </a: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1875628" y="3506888"/>
            <a:ext cx="1284955" cy="1131195"/>
          </a:xfrm>
        </p:spPr>
        <p:txBody>
          <a:bodyPr/>
          <a:lstStyle/>
          <a:p>
            <a:r>
              <a:rPr lang="en-GB" sz="1100" dirty="0">
                <a:latin typeface="Sk-Modernist" panose="00000500000000000000" pitchFamily="50" charset="0"/>
              </a:rPr>
              <a:t>The different biomes in Africa: deserts, savannas &amp; tropical rainforests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5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1895853" y="467447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CC3033-519C-42DF-A411-F11E96A5509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8530537" y="3850026"/>
            <a:ext cx="2048535" cy="61340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Sk-Modernist" panose="00000500000000000000" pitchFamily="50" charset="0"/>
              </a:rPr>
              <a:t>Geographical investigation looking at whether the quality of life differs in Leeds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7339BD-14C9-4CC0-A9CD-5D9C06AA061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689976" y="5455242"/>
            <a:ext cx="2048535" cy="61340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Sk-Modernist" panose="00000500000000000000" pitchFamily="50" charset="0"/>
              </a:rPr>
              <a:t>Learning the importance of coral reefs, the threats they face and how we can manage them sustainably  </a:t>
            </a:r>
            <a:endParaRPr lang="en-GB" sz="1200" dirty="0">
              <a:latin typeface="Sk-Modernist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8A8B06-6A60-47DA-97F8-E16C78882F92}"/>
              </a:ext>
            </a:extLst>
          </p:cNvPr>
          <p:cNvSpPr/>
          <p:nvPr/>
        </p:nvSpPr>
        <p:spPr>
          <a:xfrm>
            <a:off x="2958528" y="5492205"/>
            <a:ext cx="1584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-Modernist" panose="00000500000000000000" pitchFamily="50" charset="0"/>
              </a:rPr>
              <a:t> Introduction to Geographical skills across the world</a:t>
            </a:r>
            <a:endParaRPr lang="en-GB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-Modernist" panose="00000500000000000000" pitchFamily="50" charset="0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7C67E60-EEDF-4946-A25B-D59D158CC45C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876816" y="5148539"/>
            <a:ext cx="1263766" cy="6134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200" dirty="0">
                <a:latin typeface="Sk-Modernist" panose="00000500000000000000" pitchFamily="50" charset="0"/>
              </a:rPr>
              <a:t>Defining quality of life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FFCE23F-6D31-4DC4-A7DD-70954A352C6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157134" y="2068165"/>
            <a:ext cx="1784860" cy="1131065"/>
          </a:xfrm>
        </p:spPr>
        <p:txBody>
          <a:bodyPr/>
          <a:lstStyle/>
          <a:p>
            <a:r>
              <a:rPr lang="en-US" sz="1100" dirty="0">
                <a:latin typeface="Sk-Modernist" panose="00000500000000000000" pitchFamily="50" charset="0"/>
              </a:rPr>
              <a:t>Focus on Kenya - learn about its keys physical features, the weather &amp; climate, history and distribution of the population  </a:t>
            </a:r>
            <a:endParaRPr lang="en-GB" sz="1100" dirty="0">
              <a:latin typeface="Sk-Modernist" panose="00000500000000000000" pitchFamily="50" charset="0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6EAE8CF-F841-4AAA-AA83-51680B66DB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987960" y="836998"/>
            <a:ext cx="986243" cy="61340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Sk-Modernist" panose="00000500000000000000" pitchFamily="50" charset="0"/>
              </a:rPr>
              <a:t>Climate change impact on the UK and Bangladesh</a:t>
            </a:r>
            <a:endParaRPr lang="en-US" sz="1200" b="1" dirty="0">
              <a:latin typeface="Sk-Modernist" panose="00000500000000000000" pitchFamily="50" charset="0"/>
            </a:endParaRPr>
          </a:p>
          <a:p>
            <a:pPr marL="0" indent="0" algn="ctr">
              <a:buNone/>
            </a:pPr>
            <a:endParaRPr lang="en-US" sz="1200" b="1" dirty="0">
              <a:latin typeface="Sk-Modernist" panose="00000500000000000000" pitchFamily="50" charset="0"/>
            </a:endParaRPr>
          </a:p>
        </p:txBody>
      </p:sp>
      <p:pic>
        <p:nvPicPr>
          <p:cNvPr id="2" name="Picture 5" descr="Diagram&#10;&#10;Description automatically generated">
            <a:extLst>
              <a:ext uri="{FF2B5EF4-FFF2-40B4-BE49-F238E27FC236}">
                <a16:creationId xmlns:a16="http://schemas.microsoft.com/office/drawing/2014/main" id="{0D35937C-0A3D-E8F5-F08D-C5FBC74974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32" t="264" r="13950" b="-2096"/>
          <a:stretch/>
        </p:blipFill>
        <p:spPr>
          <a:xfrm>
            <a:off x="771525" y="516433"/>
            <a:ext cx="1118454" cy="7856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46EEDF-903D-B4DB-1354-2FFBBD38F54C}"/>
              </a:ext>
            </a:extLst>
          </p:cNvPr>
          <p:cNvSpPr txBox="1"/>
          <p:nvPr/>
        </p:nvSpPr>
        <p:spPr>
          <a:xfrm>
            <a:off x="110532" y="2823587"/>
            <a:ext cx="1621135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b="1" dirty="0"/>
              <a:t>Geography Year 7 Curriculum Roadmap </a:t>
            </a:r>
            <a:endParaRPr lang="en-GB" b="1"/>
          </a:p>
        </p:txBody>
      </p:sp>
      <p:sp>
        <p:nvSpPr>
          <p:cNvPr id="4" name="Text Placeholder 15">
            <a:extLst>
              <a:ext uri="{FF2B5EF4-FFF2-40B4-BE49-F238E27FC236}">
                <a16:creationId xmlns:a16="http://schemas.microsoft.com/office/drawing/2014/main" id="{D8A87B47-EFB6-BF18-FD5A-1F724A7576B0}"/>
              </a:ext>
            </a:extLst>
          </p:cNvPr>
          <p:cNvSpPr txBox="1">
            <a:spLocks/>
          </p:cNvSpPr>
          <p:nvPr/>
        </p:nvSpPr>
        <p:spPr>
          <a:xfrm>
            <a:off x="10668219" y="4268265"/>
            <a:ext cx="1263766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latin typeface="Sk-Modernist" panose="00000500000000000000" pitchFamily="50" charset="0"/>
              </a:rPr>
              <a:t>How to measure quality of life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AutoShape 110" title="Arrow pointing to the left"/>
          <p:cNvSpPr>
            <a:spLocks noChangeArrowheads="1"/>
          </p:cNvSpPr>
          <p:nvPr/>
        </p:nvSpPr>
        <p:spPr bwMode="auto">
          <a:xfrm rot="20775373">
            <a:off x="10887547" y="5354429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7126491" y="3752010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4" name="AutoShape 110" title="Arrow pointing to the left"/>
          <p:cNvSpPr>
            <a:spLocks noChangeArrowheads="1"/>
          </p:cNvSpPr>
          <p:nvPr/>
        </p:nvSpPr>
        <p:spPr bwMode="auto">
          <a:xfrm rot="17100000">
            <a:off x="2533702" y="2492329"/>
            <a:ext cx="481310" cy="669824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3" name="AutoShape 110" title="Arrow pointing to the left"/>
          <p:cNvSpPr>
            <a:spLocks noChangeArrowheads="1"/>
          </p:cNvSpPr>
          <p:nvPr/>
        </p:nvSpPr>
        <p:spPr bwMode="auto">
          <a:xfrm>
            <a:off x="8697556" y="2183225"/>
            <a:ext cx="436347" cy="784920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9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3846384" y="477548"/>
            <a:ext cx="549021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2196477" y="5369908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21DAA-6E55-4D24-B40C-9159DE6EFB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69431" y="374292"/>
            <a:ext cx="2047815" cy="603556"/>
          </a:xfrm>
        </p:spPr>
        <p:txBody>
          <a:bodyPr/>
          <a:lstStyle/>
          <a:p>
            <a:pPr algn="ctr"/>
            <a:r>
              <a:rPr lang="en-US" sz="1200" dirty="0">
                <a:latin typeface="Sk-Modernist" panose="00000500000000000000" pitchFamily="50" charset="0"/>
              </a:rPr>
              <a:t>Revision of all key topics in preparation for the end of year assessment:</a:t>
            </a:r>
          </a:p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Looking at how to revise, content and skills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5EA319-0BA8-483B-B5DF-CE76F1A64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694245" y="1916995"/>
            <a:ext cx="1343971" cy="984408"/>
          </a:xfrm>
        </p:spPr>
        <p:txBody>
          <a:bodyPr/>
          <a:lstStyle/>
          <a:p>
            <a:r>
              <a:rPr lang="en-GB" sz="1100" dirty="0">
                <a:latin typeface="Sk-Modernist" panose="00000500000000000000" pitchFamily="50" charset="0"/>
              </a:rPr>
              <a:t>G</a:t>
            </a:r>
            <a:r>
              <a:rPr lang="en-US" sz="1100" dirty="0">
                <a:latin typeface="Sk-Modernist" panose="00000500000000000000" pitchFamily="50" charset="0"/>
              </a:rPr>
              <a:t>lacier change through deposition and erosional processes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D1A344-66D0-482E-B0AE-442AC4378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73513" y="545599"/>
            <a:ext cx="2427030" cy="781447"/>
          </a:xfrm>
        </p:spPr>
        <p:txBody>
          <a:bodyPr/>
          <a:lstStyle/>
          <a:p>
            <a:pPr marL="0" indent="0">
              <a:buNone/>
            </a:pPr>
            <a:r>
              <a:rPr lang="en-GB" sz="1200" dirty="0">
                <a:latin typeface="Sk-Modernist" panose="00000500000000000000" pitchFamily="50" charset="0"/>
              </a:rPr>
              <a:t>What causes flooding and how can we manage it? Case study: UK vs. Bangladesh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73C7655-7AD1-4499-8548-0DF446F69E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38804" y="610433"/>
            <a:ext cx="2610341" cy="566636"/>
          </a:xfrm>
        </p:spPr>
        <p:txBody>
          <a:bodyPr/>
          <a:lstStyle/>
          <a:p>
            <a:r>
              <a:rPr lang="en-GB" sz="1200" dirty="0">
                <a:latin typeface="Sk-Modernist" panose="00000500000000000000" pitchFamily="50" charset="0"/>
              </a:rPr>
              <a:t>How a river changes from the upper to lower course and the different landforms it creates</a:t>
            </a:r>
            <a:endParaRPr lang="en-US" sz="1050" b="1" dirty="0">
              <a:latin typeface="Sk-Modernist" panose="00000500000000000000" pitchFamily="50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977372" y="2106880"/>
            <a:ext cx="1742722" cy="1223261"/>
          </a:xfrm>
        </p:spPr>
        <p:txBody>
          <a:bodyPr/>
          <a:lstStyle/>
          <a:p>
            <a:r>
              <a:rPr lang="en-GB" sz="1200" dirty="0">
                <a:latin typeface="Sk-Modernist" panose="00000500000000000000" pitchFamily="50" charset="0"/>
              </a:rPr>
              <a:t>Glaciation and climate change –</a:t>
            </a:r>
            <a:r>
              <a:rPr lang="en-US" sz="1200" dirty="0">
                <a:latin typeface="Sk-Modernist" panose="00000500000000000000" pitchFamily="50" charset="0"/>
              </a:rPr>
              <a:t> glacier change through deposition and erosional processes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694246" y="818753"/>
            <a:ext cx="1343970" cy="1110881"/>
          </a:xfrm>
        </p:spPr>
        <p:txBody>
          <a:bodyPr/>
          <a:lstStyle/>
          <a:p>
            <a:pPr marL="0" indent="0">
              <a:buNone/>
            </a:pPr>
            <a:r>
              <a:rPr lang="en-US" sz="1050" dirty="0">
                <a:latin typeface="Sk-Modernist" panose="00000500000000000000" pitchFamily="50" charset="0"/>
              </a:rPr>
              <a:t>Glacier changes through deposition &amp; erosional processes</a:t>
            </a:r>
            <a:r>
              <a:rPr lang="en-GB" sz="1050" dirty="0">
                <a:latin typeface="Sk-Modernist" panose="00000500000000000000" pitchFamily="50" charset="0"/>
              </a:rPr>
              <a:t>: Antarctic vs. Arctic </a:t>
            </a:r>
            <a:endParaRPr lang="en-US" sz="1050" b="1" dirty="0">
              <a:latin typeface="Sk-Modernist" panose="00000500000000000000" pitchFamily="50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8ECFD2A-1AB1-4279-BA30-6754655839E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190351" y="2212650"/>
            <a:ext cx="2311762" cy="61340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Sk-Modernist" panose="00000500000000000000" pitchFamily="50" charset="0"/>
              </a:rPr>
              <a:t>Advantages and disadvantages of renewable and non-renewable energy resources 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30226" y="2215412"/>
            <a:ext cx="993833" cy="613405"/>
          </a:xfrm>
        </p:spPr>
        <p:txBody>
          <a:bodyPr/>
          <a:lstStyle/>
          <a:p>
            <a:r>
              <a:rPr lang="en-GB" sz="1100" dirty="0">
                <a:latin typeface="Sk-Modernist" panose="00000500000000000000" pitchFamily="50" charset="0"/>
              </a:rPr>
              <a:t>Malthus vs. </a:t>
            </a:r>
            <a:r>
              <a:rPr lang="en-GB" sz="1100" dirty="0" err="1">
                <a:latin typeface="Sk-Modernist" panose="00000500000000000000" pitchFamily="50" charset="0"/>
              </a:rPr>
              <a:t>Boserup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016163" y="3560511"/>
            <a:ext cx="1150148" cy="863598"/>
          </a:xfrm>
        </p:spPr>
        <p:txBody>
          <a:bodyPr/>
          <a:lstStyle/>
          <a:p>
            <a:r>
              <a:rPr lang="en-US" sz="1100" dirty="0">
                <a:latin typeface="Sk-Modernist" panose="00000500000000000000" pitchFamily="50" charset="0"/>
              </a:rPr>
              <a:t>Focus on </a:t>
            </a:r>
            <a:r>
              <a:rPr lang="en-US" sz="1100" dirty="0" err="1">
                <a:latin typeface="Sk-Modernist" panose="00000500000000000000" pitchFamily="50" charset="0"/>
              </a:rPr>
              <a:t>Tiagas</a:t>
            </a:r>
            <a:r>
              <a:rPr lang="en-US" sz="1100" dirty="0">
                <a:latin typeface="Sk-Modernist" panose="00000500000000000000" pitchFamily="50" charset="0"/>
              </a:rPr>
              <a:t> ecosystem: features, adaptations &amp; human uses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439165" y="3848061"/>
            <a:ext cx="1762716" cy="518573"/>
          </a:xfrm>
        </p:spPr>
        <p:txBody>
          <a:bodyPr/>
          <a:lstStyle/>
          <a:p>
            <a:r>
              <a:rPr lang="en-GB" sz="1200" dirty="0">
                <a:latin typeface="Sk-Modernist" panose="00000500000000000000" pitchFamily="50" charset="0"/>
              </a:rPr>
              <a:t>Introduction to ecosystems and where they are located</a:t>
            </a:r>
            <a:r>
              <a:rPr lang="en-GB" sz="1200" dirty="0"/>
              <a:t> </a:t>
            </a:r>
            <a:endParaRPr lang="en-US" sz="1200" b="1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836320" y="3663060"/>
            <a:ext cx="1800988" cy="1016806"/>
          </a:xfrm>
        </p:spPr>
        <p:txBody>
          <a:bodyPr/>
          <a:lstStyle/>
          <a:p>
            <a:r>
              <a:rPr lang="en-GB" sz="1200" dirty="0"/>
              <a:t>Case study: Why is Yemen so economically poor? Conflict in the Middle East. Case studies: Qatar world cup controversy</a:t>
            </a:r>
            <a:endParaRPr lang="en-US" sz="1200" b="1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776937" y="5423670"/>
            <a:ext cx="1701896" cy="627336"/>
          </a:xfrm>
        </p:spPr>
        <p:txBody>
          <a:bodyPr/>
          <a:lstStyle/>
          <a:p>
            <a:pPr algn="ctr"/>
            <a:r>
              <a:rPr lang="en-GB" sz="1200" dirty="0">
                <a:latin typeface="Sk-Modernist" panose="00000500000000000000" pitchFamily="50" charset="0"/>
              </a:rPr>
              <a:t>What is development, how do we measure it and what is the development gap? Focus on Malawi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397184"/>
          </a:xfrm>
        </p:spPr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5246C9-17EA-4630-B701-8F576C268042}"/>
              </a:ext>
            </a:extLst>
          </p:cNvPr>
          <p:cNvSpPr/>
          <p:nvPr/>
        </p:nvSpPr>
        <p:spPr>
          <a:xfrm>
            <a:off x="773226" y="5160250"/>
            <a:ext cx="1718892" cy="13234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Sk-Modernist" panose="00000500000000000000" pitchFamily="50" charset="0"/>
              </a:rPr>
              <a:t>Development and Globalisation</a:t>
            </a:r>
            <a:endParaRPr lang="en-GB" sz="1000" b="1" dirty="0">
              <a:latin typeface="Sk-Modernist" panose="00000500000000000000" pitchFamily="50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541325" y="2026792"/>
            <a:ext cx="1343971" cy="11108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Sk-Modernist" panose="00000500000000000000" pitchFamily="50" charset="0"/>
              </a:rPr>
              <a:t>Rivers and Glaciation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28B416EB-2B13-49E0-BA4F-6E6E2B6032C8}"/>
              </a:ext>
            </a:extLst>
          </p:cNvPr>
          <p:cNvSpPr txBox="1">
            <a:spLocks/>
          </p:cNvSpPr>
          <p:nvPr/>
        </p:nvSpPr>
        <p:spPr>
          <a:xfrm>
            <a:off x="5130730" y="5454991"/>
            <a:ext cx="1566383" cy="1044758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1" name="Text Placeholder 39">
            <a:extLst>
              <a:ext uri="{FF2B5EF4-FFF2-40B4-BE49-F238E27FC236}">
                <a16:creationId xmlns:a16="http://schemas.microsoft.com/office/drawing/2014/main" id="{9FB801A1-F532-4BCC-A212-7A1902E52DBE}"/>
              </a:ext>
            </a:extLst>
          </p:cNvPr>
          <p:cNvSpPr txBox="1">
            <a:spLocks/>
          </p:cNvSpPr>
          <p:nvPr/>
        </p:nvSpPr>
        <p:spPr>
          <a:xfrm>
            <a:off x="10813082" y="4136524"/>
            <a:ext cx="993833" cy="995356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A4B5CF32-91EB-43D1-8CBA-1FD623F42C39}"/>
              </a:ext>
            </a:extLst>
          </p:cNvPr>
          <p:cNvSpPr txBox="1">
            <a:spLocks/>
          </p:cNvSpPr>
          <p:nvPr/>
        </p:nvSpPr>
        <p:spPr>
          <a:xfrm>
            <a:off x="9016734" y="3727017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C0F9C0F-F5E9-435C-A4E1-CC9E9C07E3A6}"/>
              </a:ext>
            </a:extLst>
          </p:cNvPr>
          <p:cNvSpPr txBox="1">
            <a:spLocks/>
          </p:cNvSpPr>
          <p:nvPr/>
        </p:nvSpPr>
        <p:spPr>
          <a:xfrm>
            <a:off x="6112959" y="2209604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29" name="Text Placeholder 39">
            <a:extLst>
              <a:ext uri="{FF2B5EF4-FFF2-40B4-BE49-F238E27FC236}">
                <a16:creationId xmlns:a16="http://schemas.microsoft.com/office/drawing/2014/main" id="{D8E29FFD-3488-404D-8752-821A109EE0F2}"/>
              </a:ext>
            </a:extLst>
          </p:cNvPr>
          <p:cNvSpPr txBox="1">
            <a:spLocks/>
          </p:cNvSpPr>
          <p:nvPr/>
        </p:nvSpPr>
        <p:spPr>
          <a:xfrm>
            <a:off x="5071725" y="5468052"/>
            <a:ext cx="1924595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F107D871-9C19-4EBA-B96E-40A092981721}"/>
              </a:ext>
            </a:extLst>
          </p:cNvPr>
          <p:cNvSpPr txBox="1">
            <a:spLocks/>
          </p:cNvSpPr>
          <p:nvPr/>
        </p:nvSpPr>
        <p:spPr>
          <a:xfrm>
            <a:off x="9112022" y="3842091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2" name="Text Placeholder 39">
            <a:extLst>
              <a:ext uri="{FF2B5EF4-FFF2-40B4-BE49-F238E27FC236}">
                <a16:creationId xmlns:a16="http://schemas.microsoft.com/office/drawing/2014/main" id="{57FA86AE-521D-4A7C-9AA8-832E4BFB5F92}"/>
              </a:ext>
            </a:extLst>
          </p:cNvPr>
          <p:cNvSpPr txBox="1">
            <a:spLocks/>
          </p:cNvSpPr>
          <p:nvPr/>
        </p:nvSpPr>
        <p:spPr>
          <a:xfrm>
            <a:off x="6132278" y="2137763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BB35B4A-98DE-44A0-B6C9-DB701AABDC0F}"/>
              </a:ext>
            </a:extLst>
          </p:cNvPr>
          <p:cNvSpPr/>
          <p:nvPr/>
        </p:nvSpPr>
        <p:spPr>
          <a:xfrm>
            <a:off x="9848733" y="5231883"/>
            <a:ext cx="1216322" cy="12129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Middle East</a:t>
            </a:r>
            <a:endParaRPr lang="en-GB" sz="1200" b="1" dirty="0">
              <a:latin typeface="Sk-Modernist" panose="00000500000000000000" pitchFamily="50" charset="0"/>
            </a:endParaRP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34091" y="5455595"/>
            <a:ext cx="2468782" cy="798517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Sk-Modernist" panose="00000500000000000000" pitchFamily="50" charset="0"/>
              </a:rPr>
              <a:t>Introduction to India and how development varies within the country</a:t>
            </a:r>
            <a:r>
              <a:rPr lang="en-US" dirty="0"/>
              <a:t> </a:t>
            </a:r>
            <a:endParaRPr lang="en-US" b="1" dirty="0"/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722532" y="5345650"/>
            <a:ext cx="2164770" cy="805316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Sk-Modernist" panose="00000500000000000000" pitchFamily="50" charset="0"/>
              </a:rPr>
              <a:t>What is globalisation?  </a:t>
            </a:r>
          </a:p>
          <a:p>
            <a:pPr marL="0" indent="0">
              <a:buNone/>
            </a:pPr>
            <a:r>
              <a:rPr lang="en-GB" sz="1200" dirty="0">
                <a:latin typeface="Sk-Modernist" panose="00000500000000000000" pitchFamily="50" charset="0"/>
              </a:rPr>
              <a:t>Impact of globalisation on football</a:t>
            </a:r>
          </a:p>
          <a:p>
            <a:pPr marL="0" indent="0">
              <a:buNone/>
            </a:pPr>
            <a:r>
              <a:rPr lang="en-GB" sz="1200" b="1" dirty="0">
                <a:latin typeface="Sk-Modernist" panose="00000500000000000000" pitchFamily="50" charset="0"/>
              </a:rPr>
              <a:t>Globalisation and fast fashion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37" name="Text Placeholder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0980731" y="4554757"/>
            <a:ext cx="1001958" cy="694565"/>
          </a:xfrm>
        </p:spPr>
        <p:txBody>
          <a:bodyPr/>
          <a:lstStyle/>
          <a:p>
            <a:r>
              <a:rPr lang="en-US" sz="1200" dirty="0">
                <a:latin typeface="Sk-Modernist" panose="00000500000000000000" pitchFamily="50" charset="0"/>
              </a:rPr>
              <a:t>Intro to Middle East: climate, physical geography, population &amp; economy  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552183" y="3963951"/>
            <a:ext cx="1036710" cy="924733"/>
          </a:xfrm>
        </p:spPr>
        <p:txBody>
          <a:bodyPr/>
          <a:lstStyle/>
          <a:p>
            <a:r>
              <a:rPr lang="en-US" sz="1100" dirty="0">
                <a:latin typeface="Sk-Modernist" panose="00000500000000000000" pitchFamily="50" charset="0"/>
              </a:rPr>
              <a:t>How has the UAE developed? </a:t>
            </a:r>
          </a:p>
          <a:p>
            <a:r>
              <a:rPr lang="en-US" sz="1200" dirty="0">
                <a:latin typeface="Sk-Modernist" panose="00000500000000000000" pitchFamily="50" charset="0"/>
              </a:rPr>
              <a:t> 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42" name="Text Placeholder 18">
            <a:extLst>
              <a:ext uri="{FF2B5EF4-FFF2-40B4-BE49-F238E27FC236}">
                <a16:creationId xmlns:a16="http://schemas.microsoft.com/office/drawing/2014/main" id="{2CD8285A-3C19-4963-8DF8-C21D818E168D}"/>
              </a:ext>
            </a:extLst>
          </p:cNvPr>
          <p:cNvSpPr txBox="1">
            <a:spLocks/>
          </p:cNvSpPr>
          <p:nvPr/>
        </p:nvSpPr>
        <p:spPr>
          <a:xfrm>
            <a:off x="3097144" y="3816272"/>
            <a:ext cx="2136180" cy="842821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100" dirty="0">
                <a:latin typeface="Sk-Modernist" panose="00000500000000000000" pitchFamily="50" charset="0"/>
              </a:rPr>
              <a:t>Focus on the rainforest: features, adaptations and threats, sustainability and people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450155" y="3600884"/>
            <a:ext cx="1531417" cy="11332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Ecosystems</a:t>
            </a:r>
            <a:endParaRPr lang="en-GB" sz="1200" b="1" dirty="0">
              <a:latin typeface="Sk-Modernist" panose="00000500000000000000" pitchFamily="50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1738048" y="2861712"/>
            <a:ext cx="1305967" cy="7351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Sk-Modernist" panose="00000500000000000000" pitchFamily="50" charset="0"/>
              </a:rPr>
              <a:t>Access to Resources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5511109" y="2122314"/>
            <a:ext cx="2170224" cy="1021120"/>
          </a:xfrm>
        </p:spPr>
        <p:txBody>
          <a:bodyPr/>
          <a:lstStyle/>
          <a:p>
            <a:pPr marL="0" indent="0">
              <a:buNone/>
            </a:pPr>
            <a:r>
              <a:rPr lang="en-GB" sz="1100" dirty="0">
                <a:latin typeface="Sk-Modernist" panose="00000500000000000000" pitchFamily="50" charset="0"/>
              </a:rPr>
              <a:t>Conflict over resources: Water Wars</a:t>
            </a:r>
          </a:p>
          <a:p>
            <a:pPr marL="0" indent="0">
              <a:buNone/>
            </a:pPr>
            <a:r>
              <a:rPr lang="en-GB" sz="1100" dirty="0">
                <a:latin typeface="Sk-Modernist" panose="00000500000000000000" pitchFamily="50" charset="0"/>
              </a:rPr>
              <a:t>Managing resource consumption: UK case study 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4162347" y="329643"/>
            <a:ext cx="1139764" cy="11426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Sk-Modernist" panose="00000500000000000000" pitchFamily="50" charset="0"/>
              </a:rPr>
              <a:t>Revision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8C94D-2035-208D-CF5E-A0EF26E04E1D}"/>
              </a:ext>
            </a:extLst>
          </p:cNvPr>
          <p:cNvSpPr txBox="1"/>
          <p:nvPr/>
        </p:nvSpPr>
        <p:spPr>
          <a:xfrm>
            <a:off x="51917" y="2823587"/>
            <a:ext cx="1621135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b="1" dirty="0"/>
              <a:t>Geography Year 8 Curriculum Roadmap </a:t>
            </a:r>
            <a:endParaRPr lang="en-GB" b="1"/>
          </a:p>
        </p:txBody>
      </p:sp>
      <p:pic>
        <p:nvPicPr>
          <p:cNvPr id="10" name="Picture 5" descr="Diagram&#10;&#10;Description automatically generated">
            <a:extLst>
              <a:ext uri="{FF2B5EF4-FFF2-40B4-BE49-F238E27FC236}">
                <a16:creationId xmlns:a16="http://schemas.microsoft.com/office/drawing/2014/main" id="{F5399AAE-17FB-F42D-DC55-CD98D987C4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32" t="264" r="13950" b="-2096"/>
          <a:stretch/>
        </p:blipFill>
        <p:spPr>
          <a:xfrm>
            <a:off x="771525" y="516433"/>
            <a:ext cx="1118454" cy="78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toShape 110" title="Arrow pointing to the right"/>
          <p:cNvSpPr>
            <a:spLocks noChangeArrowheads="1"/>
          </p:cNvSpPr>
          <p:nvPr/>
        </p:nvSpPr>
        <p:spPr bwMode="auto">
          <a:xfrm rot="19699146">
            <a:off x="11154655" y="2243419"/>
            <a:ext cx="466423" cy="553198"/>
          </a:xfrm>
          <a:prstGeom prst="rightArrow">
            <a:avLst>
              <a:gd name="adj1" fmla="val 55843"/>
              <a:gd name="adj2" fmla="val 46722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53" name="AutoShape 110" title="Arrow pointing to the right"/>
          <p:cNvSpPr>
            <a:spLocks noChangeArrowheads="1"/>
          </p:cNvSpPr>
          <p:nvPr/>
        </p:nvSpPr>
        <p:spPr bwMode="auto">
          <a:xfrm rot="15601604">
            <a:off x="1851621" y="2930376"/>
            <a:ext cx="533523" cy="618960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9" name="AutoShape 110" title="Arrow pointing to the right"/>
          <p:cNvSpPr>
            <a:spLocks noChangeArrowheads="1"/>
          </p:cNvSpPr>
          <p:nvPr/>
        </p:nvSpPr>
        <p:spPr bwMode="auto">
          <a:xfrm rot="10800000">
            <a:off x="7183229" y="3804386"/>
            <a:ext cx="526002" cy="764260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2" name="AutoShape 110" title="Arrow pointing to the right"/>
          <p:cNvSpPr>
            <a:spLocks noChangeArrowheads="1"/>
          </p:cNvSpPr>
          <p:nvPr/>
        </p:nvSpPr>
        <p:spPr bwMode="auto">
          <a:xfrm rot="19959660">
            <a:off x="10736384" y="5506523"/>
            <a:ext cx="487626" cy="625141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2217973" y="5350664"/>
            <a:ext cx="658409" cy="936859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75EA319-0BA8-483B-B5DF-CE76F1A64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10212" y="5464854"/>
            <a:ext cx="1775574" cy="613405"/>
          </a:xfrm>
        </p:spPr>
        <p:txBody>
          <a:bodyPr/>
          <a:lstStyle/>
          <a:p>
            <a:r>
              <a:rPr lang="en-GB" sz="1200" dirty="0">
                <a:latin typeface="Sk-Modernist" panose="00000500000000000000" pitchFamily="50" charset="0"/>
              </a:rPr>
              <a:t>Crime prevention and rehabilitation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D1A344-66D0-482E-B0AE-442AC4378C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4864" y="546107"/>
            <a:ext cx="2068028" cy="613405"/>
          </a:xfrm>
        </p:spPr>
        <p:txBody>
          <a:bodyPr/>
          <a:lstStyle/>
          <a:p>
            <a:pPr marL="0" indent="0">
              <a:buNone/>
            </a:pPr>
            <a:r>
              <a:rPr lang="en-GB" sz="1200" dirty="0">
                <a:latin typeface="Sk-Modernist" panose="00000500000000000000" pitchFamily="50" charset="0"/>
              </a:rPr>
              <a:t>Sustainable development in the UK and China. </a:t>
            </a:r>
            <a:r>
              <a:rPr lang="en-US" sz="1200" dirty="0">
                <a:latin typeface="Sk-Modernist" panose="00000500000000000000" pitchFamily="50" charset="0"/>
              </a:rPr>
              <a:t>Is China a global superpower? 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1C4A5-12E6-4DC5-8296-3ED4F754B2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5220" y="757975"/>
            <a:ext cx="993833" cy="863598"/>
          </a:xfrm>
        </p:spPr>
        <p:txBody>
          <a:bodyPr/>
          <a:lstStyle/>
          <a:p>
            <a:r>
              <a:rPr lang="en-GB" sz="1100" dirty="0">
                <a:latin typeface="Sk-Modernist" panose="00000500000000000000" pitchFamily="50" charset="0"/>
              </a:rPr>
              <a:t>Comparison between UK and China’s physical features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5541909-1013-41E1-BA74-A4F825DA0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115329" y="3881565"/>
            <a:ext cx="2392027" cy="864452"/>
          </a:xfrm>
        </p:spPr>
        <p:txBody>
          <a:bodyPr/>
          <a:lstStyle/>
          <a:p>
            <a:pPr marL="0" indent="0">
              <a:buNone/>
            </a:pPr>
            <a:r>
              <a:rPr lang="en-GB" sz="1100" dirty="0">
                <a:latin typeface="Sk-Modernist" panose="00000500000000000000" pitchFamily="50" charset="0"/>
              </a:rPr>
              <a:t>Case studies of Tropical Cyclones: Hurricane Katrina (USA), Typhoon Haiyan (</a:t>
            </a:r>
            <a:r>
              <a:rPr lang="en-GB" sz="1100" dirty="0" err="1">
                <a:latin typeface="Sk-Modernist" panose="00000500000000000000" pitchFamily="50" charset="0"/>
              </a:rPr>
              <a:t>Phillipines</a:t>
            </a:r>
            <a:r>
              <a:rPr lang="en-GB" sz="1100" dirty="0">
                <a:latin typeface="Sk-Modernist" panose="00000500000000000000" pitchFamily="50" charset="0"/>
              </a:rPr>
              <a:t>)</a:t>
            </a:r>
            <a:endParaRPr lang="en-US" b="1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5CE3955-2C0F-45AA-947A-8241CED2DB0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5383" y="2237497"/>
            <a:ext cx="2387609" cy="613405"/>
          </a:xfrm>
        </p:spPr>
        <p:txBody>
          <a:bodyPr/>
          <a:lstStyle/>
          <a:p>
            <a:pPr marL="0" indent="0">
              <a:buNone/>
            </a:pPr>
            <a:r>
              <a:rPr lang="en-GB" sz="1100" dirty="0">
                <a:latin typeface="Sk-Modernist" panose="00000500000000000000" pitchFamily="50" charset="0"/>
              </a:rPr>
              <a:t>Importance of life on land and the threats that they face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BEAF27C-326A-4165-A25B-0C985891FBD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684140" y="3783786"/>
            <a:ext cx="2005388" cy="613405"/>
          </a:xfrm>
        </p:spPr>
        <p:txBody>
          <a:bodyPr/>
          <a:lstStyle/>
          <a:p>
            <a:r>
              <a:rPr lang="en-GB" sz="1200" dirty="0">
                <a:latin typeface="Sk-Modernist" panose="00000500000000000000" pitchFamily="50" charset="0"/>
              </a:rPr>
              <a:t>Assessing the impact of conflict, conflict and development, history of Conflict</a:t>
            </a:r>
            <a:endParaRPr lang="en-US" sz="1200" dirty="0">
              <a:latin typeface="Sk-Modernist" panose="00000500000000000000" pitchFamily="50" charset="0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F1A37B9-5DAA-48A4-8CDC-3364351EE0F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420219" y="2126004"/>
            <a:ext cx="1440161" cy="613405"/>
          </a:xfrm>
        </p:spPr>
        <p:txBody>
          <a:bodyPr/>
          <a:lstStyle/>
          <a:p>
            <a:r>
              <a:rPr lang="en-US" sz="1200" dirty="0">
                <a:latin typeface="Sk-Modernist" panose="00000500000000000000" pitchFamily="50" charset="0"/>
              </a:rPr>
              <a:t>Analysis and presentation of development goal ideas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7884695-7239-4A80-870F-D22EC8879AF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133900" y="2374377"/>
            <a:ext cx="1096437" cy="613405"/>
          </a:xfrm>
        </p:spPr>
        <p:txBody>
          <a:bodyPr/>
          <a:lstStyle/>
          <a:p>
            <a:r>
              <a:rPr lang="en-GB" sz="1100" dirty="0">
                <a:latin typeface="Sk-Modernist" panose="00000500000000000000" pitchFamily="50" charset="0"/>
              </a:rPr>
              <a:t>Introduction to the Sustainable Development Goals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03A13DAE-7D25-4782-824C-E845C03D6C3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10774680" y="5012131"/>
            <a:ext cx="1389140" cy="936859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>
                <a:latin typeface="Sk-Modernist" panose="00000500000000000000" pitchFamily="50" charset="0"/>
              </a:rPr>
              <a:t>Conflict on a national scale – Sudan , </a:t>
            </a:r>
            <a:r>
              <a:rPr lang="en-GB" sz="1100" dirty="0">
                <a:latin typeface="Sk-Modernist" panose="00000500000000000000" pitchFamily="50" charset="0"/>
              </a:rPr>
              <a:t>conflict and climate change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79E5519-1390-405A-9631-0260EF1394C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807636" y="5413877"/>
            <a:ext cx="1702320" cy="936859"/>
          </a:xfrm>
        </p:spPr>
        <p:txBody>
          <a:bodyPr/>
          <a:lstStyle/>
          <a:p>
            <a:pPr algn="ctr"/>
            <a:r>
              <a:rPr lang="en-US" sz="1200" dirty="0">
                <a:latin typeface="Sk-Modernist" panose="00000500000000000000" pitchFamily="50" charset="0"/>
              </a:rPr>
              <a:t>Definition of crime and how it links to geographical areas -  </a:t>
            </a:r>
            <a:r>
              <a:rPr lang="en-GB" sz="1200" dirty="0">
                <a:latin typeface="Sk-Modernist" panose="00000500000000000000" pitchFamily="50" charset="0"/>
              </a:rPr>
              <a:t>Case study: London Riots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136D4E02-AE19-45CA-98CD-942829C89B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397184"/>
          </a:xfrm>
        </p:spPr>
        <p:txBody>
          <a:bodyPr>
            <a:normAutofit fontScale="90000"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2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1934925" y="477602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>
              <a:latin typeface="+mn-lt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5246C9-17EA-4630-B701-8F576C268042}"/>
              </a:ext>
            </a:extLst>
          </p:cNvPr>
          <p:cNvSpPr/>
          <p:nvPr/>
        </p:nvSpPr>
        <p:spPr>
          <a:xfrm>
            <a:off x="1071777" y="5177419"/>
            <a:ext cx="1417725" cy="13184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Sk-Modernist" panose="00000500000000000000" pitchFamily="50" charset="0"/>
              </a:rPr>
              <a:t>Geography of Crime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1710986" y="3264213"/>
            <a:ext cx="1519351" cy="14185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Sustainable Development Goals</a:t>
            </a:r>
            <a:endParaRPr lang="en-GB" sz="1200" b="1" dirty="0">
              <a:latin typeface="Sk-Modernist" panose="00000500000000000000" pitchFamily="50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B1BE67-8CCF-4075-8D0D-00453F2A6306}"/>
              </a:ext>
            </a:extLst>
          </p:cNvPr>
          <p:cNvSpPr/>
          <p:nvPr/>
        </p:nvSpPr>
        <p:spPr>
          <a:xfrm>
            <a:off x="9487543" y="5362212"/>
            <a:ext cx="1417725" cy="117355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Geography of Conflict</a:t>
            </a:r>
            <a:endParaRPr lang="en-GB" sz="1200" b="1" dirty="0">
              <a:latin typeface="Sk-Modernist" panose="00000500000000000000" pitchFamily="50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9D5809F-A5F1-442D-8A45-478F763E6A83}"/>
              </a:ext>
            </a:extLst>
          </p:cNvPr>
          <p:cNvSpPr/>
          <p:nvPr/>
        </p:nvSpPr>
        <p:spPr>
          <a:xfrm>
            <a:off x="9767403" y="1987569"/>
            <a:ext cx="1512167" cy="125630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Comparison China vs. UK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28B416EB-2B13-49E0-BA4F-6E6E2B6032C8}"/>
              </a:ext>
            </a:extLst>
          </p:cNvPr>
          <p:cNvSpPr txBox="1">
            <a:spLocks/>
          </p:cNvSpPr>
          <p:nvPr/>
        </p:nvSpPr>
        <p:spPr>
          <a:xfrm>
            <a:off x="5100302" y="5468556"/>
            <a:ext cx="1566383" cy="1044758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1" name="Text Placeholder 39">
            <a:extLst>
              <a:ext uri="{FF2B5EF4-FFF2-40B4-BE49-F238E27FC236}">
                <a16:creationId xmlns:a16="http://schemas.microsoft.com/office/drawing/2014/main" id="{9FB801A1-F532-4BCC-A212-7A1902E52DBE}"/>
              </a:ext>
            </a:extLst>
          </p:cNvPr>
          <p:cNvSpPr txBox="1">
            <a:spLocks/>
          </p:cNvSpPr>
          <p:nvPr/>
        </p:nvSpPr>
        <p:spPr>
          <a:xfrm>
            <a:off x="10782654" y="4150089"/>
            <a:ext cx="993833" cy="995356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2" name="Text Placeholder 39">
            <a:extLst>
              <a:ext uri="{FF2B5EF4-FFF2-40B4-BE49-F238E27FC236}">
                <a16:creationId xmlns:a16="http://schemas.microsoft.com/office/drawing/2014/main" id="{A4B5CF32-91EB-43D1-8CBA-1FD623F42C39}"/>
              </a:ext>
            </a:extLst>
          </p:cNvPr>
          <p:cNvSpPr txBox="1">
            <a:spLocks/>
          </p:cNvSpPr>
          <p:nvPr/>
        </p:nvSpPr>
        <p:spPr>
          <a:xfrm>
            <a:off x="8986306" y="3740582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5" name="Text Placeholder 39">
            <a:extLst>
              <a:ext uri="{FF2B5EF4-FFF2-40B4-BE49-F238E27FC236}">
                <a16:creationId xmlns:a16="http://schemas.microsoft.com/office/drawing/2014/main" id="{3C0F9C0F-F5E9-435C-A4E1-CC9E9C07E3A6}"/>
              </a:ext>
            </a:extLst>
          </p:cNvPr>
          <p:cNvSpPr txBox="1">
            <a:spLocks/>
          </p:cNvSpPr>
          <p:nvPr/>
        </p:nvSpPr>
        <p:spPr>
          <a:xfrm>
            <a:off x="6082531" y="2223169"/>
            <a:ext cx="1440160" cy="914400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29" name="Text Placeholder 39">
            <a:extLst>
              <a:ext uri="{FF2B5EF4-FFF2-40B4-BE49-F238E27FC236}">
                <a16:creationId xmlns:a16="http://schemas.microsoft.com/office/drawing/2014/main" id="{20DB32A6-B6A2-4FC8-924B-8C989A4D4AFA}"/>
              </a:ext>
            </a:extLst>
          </p:cNvPr>
          <p:cNvSpPr txBox="1">
            <a:spLocks/>
          </p:cNvSpPr>
          <p:nvPr/>
        </p:nvSpPr>
        <p:spPr>
          <a:xfrm>
            <a:off x="4763716" y="5516170"/>
            <a:ext cx="2621200" cy="764261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>
                <a:latin typeface="Sk-Modernist" panose="00000500000000000000" pitchFamily="50" charset="0"/>
              </a:rPr>
              <a:t>How human geography influences crime. Organised crime – case study: opium trade in Afghanistan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30" name="Text Placeholder 39">
            <a:extLst>
              <a:ext uri="{FF2B5EF4-FFF2-40B4-BE49-F238E27FC236}">
                <a16:creationId xmlns:a16="http://schemas.microsoft.com/office/drawing/2014/main" id="{9866FE27-3DF0-4DE8-B23D-1CC1E76B8D36}"/>
              </a:ext>
            </a:extLst>
          </p:cNvPr>
          <p:cNvSpPr txBox="1">
            <a:spLocks/>
          </p:cNvSpPr>
          <p:nvPr/>
        </p:nvSpPr>
        <p:spPr>
          <a:xfrm>
            <a:off x="9095703" y="3761314"/>
            <a:ext cx="1451521" cy="921491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C0800534-627C-46F0-8769-A6C78C872878}"/>
              </a:ext>
            </a:extLst>
          </p:cNvPr>
          <p:cNvSpPr txBox="1">
            <a:spLocks/>
          </p:cNvSpPr>
          <p:nvPr/>
        </p:nvSpPr>
        <p:spPr>
          <a:xfrm>
            <a:off x="10752632" y="3977058"/>
            <a:ext cx="1079007" cy="995356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latin typeface="Sk-Modernist" panose="00000500000000000000" pitchFamily="50" charset="0"/>
              </a:rPr>
              <a:t>Case Study: The Troubles – religious conflict in Ireland</a:t>
            </a:r>
            <a:endParaRPr lang="en-US" sz="1100" b="1" dirty="0">
              <a:latin typeface="Sk-Modernist" panose="00000500000000000000" pitchFamily="50" charset="0"/>
            </a:endParaRPr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2CD8285A-3C19-4963-8DF8-C21D818E168D}"/>
              </a:ext>
            </a:extLst>
          </p:cNvPr>
          <p:cNvSpPr txBox="1">
            <a:spLocks/>
          </p:cNvSpPr>
          <p:nvPr/>
        </p:nvSpPr>
        <p:spPr>
          <a:xfrm>
            <a:off x="3340911" y="2261655"/>
            <a:ext cx="2068028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latin typeface="Sk-Modernist" panose="00000500000000000000" pitchFamily="50" charset="0"/>
              </a:rPr>
              <a:t>Importance of life under water and the threats that they face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434259" y="3801901"/>
            <a:ext cx="1822066" cy="827255"/>
          </a:xfrm>
        </p:spPr>
        <p:txBody>
          <a:bodyPr/>
          <a:lstStyle/>
          <a:p>
            <a:pPr algn="ctr"/>
            <a:r>
              <a:rPr lang="en-GB" sz="1200" dirty="0">
                <a:latin typeface="Sk-Modernist" panose="00000500000000000000" pitchFamily="50" charset="0"/>
              </a:rPr>
              <a:t>The structure of the earth and how earthquakes happen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DB93FD-FC6A-4C50-AC02-FB264822966B}"/>
              </a:ext>
            </a:extLst>
          </p:cNvPr>
          <p:cNvSpPr/>
          <p:nvPr/>
        </p:nvSpPr>
        <p:spPr>
          <a:xfrm>
            <a:off x="7492793" y="3598221"/>
            <a:ext cx="1397502" cy="11872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Sk-Modernist" panose="00000500000000000000" pitchFamily="50" charset="0"/>
              </a:rPr>
              <a:t>Managing Natural Disasters</a:t>
            </a:r>
            <a:endParaRPr lang="en-GB" sz="1200" b="1" dirty="0">
              <a:latin typeface="Sk-Modernist" panose="00000500000000000000" pitchFamily="50" charset="0"/>
            </a:endParaRPr>
          </a:p>
        </p:txBody>
      </p:sp>
      <p:sp>
        <p:nvSpPr>
          <p:cNvPr id="3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783581" y="606190"/>
            <a:ext cx="2624838" cy="613406"/>
          </a:xfrm>
        </p:spPr>
        <p:txBody>
          <a:bodyPr/>
          <a:lstStyle/>
          <a:p>
            <a:pPr algn="ctr"/>
            <a:r>
              <a:rPr lang="en-GB" sz="1200" dirty="0">
                <a:latin typeface="Sk-Modernist" panose="00000500000000000000" pitchFamily="50" charset="0"/>
              </a:rPr>
              <a:t>Structure of China and UK’s industry. Comparing development in China and UK</a:t>
            </a:r>
            <a:endParaRPr lang="en-US" sz="1200" b="1" dirty="0">
              <a:latin typeface="Sk-Modernist" panose="00000500000000000000" pitchFamily="50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94FC433-49DC-41B8-BE35-24A11D7611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029812" y="1816104"/>
            <a:ext cx="993833" cy="476418"/>
          </a:xfrm>
        </p:spPr>
        <p:txBody>
          <a:bodyPr/>
          <a:lstStyle/>
          <a:p>
            <a:r>
              <a:rPr lang="en-GB" sz="1200" dirty="0">
                <a:latin typeface="Sk-Modernist" panose="00000500000000000000" pitchFamily="50" charset="0"/>
              </a:rPr>
              <a:t>UK physical features</a:t>
            </a:r>
          </a:p>
        </p:txBody>
      </p:sp>
      <p:sp>
        <p:nvSpPr>
          <p:cNvPr id="59" name="Text Placeholder 8">
            <a:extLst>
              <a:ext uri="{FF2B5EF4-FFF2-40B4-BE49-F238E27FC236}">
                <a16:creationId xmlns:a16="http://schemas.microsoft.com/office/drawing/2014/main" id="{8D19096F-D595-4120-A43C-A08BE1D9AFFE}"/>
              </a:ext>
            </a:extLst>
          </p:cNvPr>
          <p:cNvSpPr txBox="1">
            <a:spLocks/>
          </p:cNvSpPr>
          <p:nvPr/>
        </p:nvSpPr>
        <p:spPr>
          <a:xfrm>
            <a:off x="7870686" y="585300"/>
            <a:ext cx="2749381" cy="613405"/>
          </a:xfrm>
          <a:prstGeom prst="rect">
            <a:avLst/>
          </a:prstGeo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85750" indent="-2857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>
                <a:latin typeface="Sk-Modernist" panose="00000500000000000000" pitchFamily="50" charset="0"/>
              </a:rPr>
              <a:t>Population in China: distribution of the population, rural to urban migration and the one child policy </a:t>
            </a:r>
            <a:r>
              <a:rPr lang="en-US"/>
              <a:t>  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A5BA29-F02E-1774-01EC-03FAFD847AB3}"/>
              </a:ext>
            </a:extLst>
          </p:cNvPr>
          <p:cNvSpPr txBox="1"/>
          <p:nvPr/>
        </p:nvSpPr>
        <p:spPr>
          <a:xfrm>
            <a:off x="118906" y="2681236"/>
            <a:ext cx="1386672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b="1" dirty="0"/>
              <a:t>Geography  Year 9 Curriculum Roadmap </a:t>
            </a:r>
            <a:endParaRPr lang="en-GB" b="1">
              <a:cs typeface="Calibri"/>
            </a:endParaRPr>
          </a:p>
        </p:txBody>
      </p:sp>
      <p:pic>
        <p:nvPicPr>
          <p:cNvPr id="8" name="Picture 5" descr="Diagram&#10;&#10;Description automatically generated">
            <a:extLst>
              <a:ext uri="{FF2B5EF4-FFF2-40B4-BE49-F238E27FC236}">
                <a16:creationId xmlns:a16="http://schemas.microsoft.com/office/drawing/2014/main" id="{8B5CA36D-425E-486F-8645-9E86120E6D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32" t="264" r="13950" b="-2096"/>
          <a:stretch/>
        </p:blipFill>
        <p:spPr>
          <a:xfrm>
            <a:off x="771525" y="516433"/>
            <a:ext cx="1118454" cy="78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50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8D1FF"/>
      </a:accent1>
      <a:accent2>
        <a:srgbClr val="D5ABFF"/>
      </a:accent2>
      <a:accent3>
        <a:srgbClr val="BC79FF"/>
      </a:accent3>
      <a:accent4>
        <a:srgbClr val="A953FF"/>
      </a:accent4>
      <a:accent5>
        <a:srgbClr val="9429FF"/>
      </a:accent5>
      <a:accent6>
        <a:srgbClr val="7D00FA"/>
      </a:accent6>
      <a:hlink>
        <a:srgbClr val="7100E2"/>
      </a:hlink>
      <a:folHlink>
        <a:srgbClr val="600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317508_Process flowchart gameboard_AAS_v3" id="{0D4EF410-748C-4798-9F5A-044C01F519EF}" vid="{4C2B99D2-B3F5-4D01-8E8E-F28F667110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ee0d1c78-f6f5-4e44-83d1-3d2a08c71eeb" xsi:nil="true"/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5C5EB9D-7CF7-4BCF-B9A7-CEBF7BA0E7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66A4D9-4F2B-4F94-80B4-95AABAF4E7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90981D-72C4-476E-A6B5-70E1E6C7AD5E}">
  <ds:schemaRefs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9aeecf58-12d0-4235-8c72-8e113dbc3fe4"/>
    <ds:schemaRef ds:uri="1e6a51c1-d59b-462b-b392-7c00c7d00333"/>
    <ds:schemaRef ds:uri="http://schemas.microsoft.com/office/2006/metadata/properties"/>
    <ds:schemaRef ds:uri="ee0d1c78-f6f5-4e44-83d1-3d2a08c71eeb"/>
    <ds:schemaRef ds:uri="9b8f8ea2-9586-4c47-9997-81d61fd0d79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Process flowchart gameboard</Template>
  <TotalTime>0</TotalTime>
  <Words>732</Words>
  <Application>Microsoft Office PowerPoint</Application>
  <PresentationFormat>Widescreen</PresentationFormat>
  <Paragraphs>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Sk-Modernist</vt:lpstr>
      <vt:lpstr>Office Theme</vt:lpstr>
      <vt:lpstr>Slide Title</vt:lpstr>
      <vt:lpstr>Slide Title</vt:lpstr>
      <vt:lpstr>Slide Title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416</cp:revision>
  <dcterms:created xsi:type="dcterms:W3CDTF">2020-09-22T14:43:18Z</dcterms:created>
  <dcterms:modified xsi:type="dcterms:W3CDTF">2024-12-31T13:54:40Z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  <property fmtid="{D5CDD505-2E9C-101B-9397-08002B2CF9AE}" pid="3" name="MediaServiceImageTags">
    <vt:lpwstr/>
  </property>
</Properties>
</file>